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52" r:id="rId1"/>
  </p:sldMasterIdLst>
  <p:sldIdLst>
    <p:sldId id="4652" r:id="rId2"/>
    <p:sldId id="4719" r:id="rId3"/>
    <p:sldId id="4654" r:id="rId4"/>
    <p:sldId id="4688" r:id="rId5"/>
    <p:sldId id="4655" r:id="rId6"/>
    <p:sldId id="4689" r:id="rId7"/>
    <p:sldId id="270" r:id="rId8"/>
    <p:sldId id="4690" r:id="rId9"/>
    <p:sldId id="4647" r:id="rId10"/>
    <p:sldId id="4693" r:id="rId11"/>
    <p:sldId id="4721" r:id="rId12"/>
    <p:sldId id="4715" r:id="rId13"/>
    <p:sldId id="4683" r:id="rId14"/>
    <p:sldId id="4716" r:id="rId15"/>
    <p:sldId id="4717" r:id="rId16"/>
    <p:sldId id="4720" r:id="rId17"/>
  </p:sldIdLst>
  <p:sldSz cx="12192000" cy="6858000"/>
  <p:notesSz cx="6797675" cy="9872663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DD6"/>
    <a:srgbClr val="66CCFF"/>
    <a:srgbClr val="E97132"/>
    <a:srgbClr val="CA6549"/>
    <a:srgbClr val="CC33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84AC24-3805-B131-3EBE-D9CCE8CA7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3C6DF18-BB36-BDFB-7BE3-3ABD417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5FA84F1-51C7-8A4A-DF80-D105D2B55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5C93-574B-433C-A516-BC42ACC1B916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4640418-36E5-5358-E75D-D4924135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2CE6D10-E31C-2113-2F81-07FEB54C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9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46F6FB-6E0E-F511-D050-C9B9782C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837A101-27EB-BD0F-A2CF-B31280FEC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668E3BD-F7FA-3658-9960-1E3E73493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2B58-A1C3-4100-9789-002FC8361227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82BDD31-9519-DE59-E804-50FAA2A6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8A0DDF3-8BC0-9564-4D9C-BB666208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3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DA27037-D1D9-3F7C-4984-DF7AFDF9D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CBE525F-7672-5E62-4834-407F0FA8E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C2ECD33-19B7-0B23-94A9-3D8082B8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B5BA-24BB-4C9C-B828-356D32957235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BF4C85B-060E-C06D-FDB1-AF64CA35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3CFD314-85F6-249E-1622-678412C2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0FFA798-79D2-8777-C1BB-C2255F71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E894634-C0A0-FADE-120B-B967D88A6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E4FBC56-206B-16D1-1389-9E1B7FB6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5B016-0220-49FE-98B1-1841879001D1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70C0BEA-FCC3-FC66-415D-47E982AE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B732DCE-FED7-EFE3-4CA8-0E4FFCB3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2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3BA542-1873-31A8-B65F-F661501F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A59D59E-2FF3-0355-3161-C1E24AF38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001672D-E25D-4252-61A5-55456422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557-DFF5-43BB-9FEA-74C1368A7B32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427431A-F49D-59C0-2258-598A662C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A760B3F-E901-CA3B-767F-6F3C4B3E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7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837DBE-96F3-7386-CF7C-22C5263E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98331E1-76AB-732C-6E82-7D350ED3E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A6B7563-2324-A51C-59A3-641E438AD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15A81C3-D85F-F573-4445-A35E2829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048-FD66-4D7A-B6D9-3C42242047E6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4FD36B5-5EB4-01D4-0F45-281FF670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C86C2B5-9A77-D5E8-A29C-5A2F2A0A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3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DC2251-82B5-9E0D-5814-089BC658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4D5367A-BED1-A3CB-1DBF-DC49C1DF6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2369290-876A-439E-5CF9-2AB66035C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9AD1E65B-E163-66DD-59B1-D1BB88AAF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A02B95AB-9AD9-79DA-1AF8-328A5438D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A8E8DBD-151D-9EAB-9276-953E9876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DF04-88F7-4944-8376-13061EF07AF1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EE6A174-1673-731C-88BA-C3DBFAD6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5425631-71EF-9D7E-A85C-18CF032C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5F5C1D-E718-C955-B116-D5E9A370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2DDCE63-C1F0-8767-3558-4B91B90E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0584-84A2-4571-86E8-F10C0B271A5D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7F3194C-9202-9603-5021-295A2C0C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FAF13E9-5A30-8318-AA68-6B3ED4EA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C27F168-9D1D-E650-F049-A9BF2108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3C66-5192-45E4-A993-7C5922B6762B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A49B2B8-C7EC-B2A3-2C49-523004AC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07D9AA8-F12A-B1B9-B517-4266E9FC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9FDE38-2EC6-05E7-0DE5-C8E4EA9C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651C0D0-069A-818A-1AE3-0DCC6CF59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C703604-5E9F-A669-C7FF-8EB302B1E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88F4B07-1A38-71BC-92FE-E2454537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698A-51D5-4114-8C08-468B337C164C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A5F4AEC-F973-79FC-AAFB-012D9C23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6232955-D443-F8EB-B533-C7965834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0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CDE493-D701-AE6C-F1DF-7163EC16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517B400-3D4B-016C-0F50-0A4AED50E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E533345-8B01-DCBC-9616-09A6CE111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6B14303-1863-E67C-81A5-47C28504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8E19-BCA4-496E-9A50-9B808BE903A1}" type="datetime1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38CC0CB-62F7-BC02-9439-9FA96B239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3E4753E-1009-7231-BC7B-BA7B84C6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4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061ECF6-CCA9-9919-B73D-96562B5F0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D4C31AB-7BB1-3199-ACE1-4076D271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85CF0F7-45DD-3A57-1DEB-4BB9E6BFD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469DBF-9520-400C-A70B-D0357F911F10}" type="datetime1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63E4962-9C75-9DD0-9E0E-2BE43CA1A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16BCD8-7D8C-E004-05D7-F9E7446FE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2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06BB8-E004-26F0-0776-728C48208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44EB1408-D69F-62C8-3642-EA915BF639C7}"/>
              </a:ext>
            </a:extLst>
          </p:cNvPr>
          <p:cNvSpPr txBox="1"/>
          <p:nvPr/>
        </p:nvSpPr>
        <p:spPr>
          <a:xfrm>
            <a:off x="118148" y="611484"/>
            <a:ext cx="11718327" cy="2203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indent="457200" algn="ctr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36000" b="1" spc="-6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וועדת גבולות</a:t>
            </a:r>
          </a:p>
          <a:p>
            <a:pPr algn="ctr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8724CC7B-5ACE-FFD0-EA61-4E9684C23E8F}"/>
              </a:ext>
            </a:extLst>
          </p:cNvPr>
          <p:cNvSpPr/>
          <p:nvPr/>
        </p:nvSpPr>
        <p:spPr>
          <a:xfrm>
            <a:off x="8234490" y="1805284"/>
            <a:ext cx="3163078" cy="6829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/>
          </a:p>
        </p:txBody>
      </p:sp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B7BB120D-659E-C4E1-CF0B-C4C5288B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e-IL" noProof="0" smtClean="0"/>
              <a:pPr/>
              <a:t>1</a:t>
            </a:fld>
            <a:endParaRPr lang="he-IL" noProof="0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30AA8C3-DE20-543B-8B2C-9528DB7D565A}"/>
              </a:ext>
            </a:extLst>
          </p:cNvPr>
          <p:cNvSpPr txBox="1"/>
          <p:nvPr/>
        </p:nvSpPr>
        <p:spPr>
          <a:xfrm>
            <a:off x="2378769" y="2119359"/>
            <a:ext cx="775958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spc="-6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תוספת שטחים לעיר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C01759DA-7A10-3E07-3506-FE78E75F10D9}"/>
              </a:ext>
            </a:extLst>
          </p:cNvPr>
          <p:cNvSpPr txBox="1">
            <a:spLocks/>
          </p:cNvSpPr>
          <p:nvPr/>
        </p:nvSpPr>
        <p:spPr>
          <a:xfrm flipH="1">
            <a:off x="1996928" y="3325959"/>
            <a:ext cx="857839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he-IL" sz="8000" spc="-6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הצגה למועצת העיר</a:t>
            </a:r>
          </a:p>
        </p:txBody>
      </p:sp>
      <p:pic>
        <p:nvPicPr>
          <p:cNvPr id="5" name="תמונה 4" descr="תמונה שמכילה טקסט, עיצוב גרפי, גרפיקה, פוסטר&#10;&#10;התיאור נוצר באופן אוטומטי">
            <a:extLst>
              <a:ext uri="{FF2B5EF4-FFF2-40B4-BE49-F238E27FC236}">
                <a16:creationId xmlns:a16="http://schemas.microsoft.com/office/drawing/2014/main" id="{432490F3-A516-5AA2-5F17-8DB09547A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50" y="5281682"/>
            <a:ext cx="1863811" cy="143979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736AA56-5D79-D70E-7767-7D35575A7875}"/>
              </a:ext>
            </a:extLst>
          </p:cNvPr>
          <p:cNvSpPr txBox="1"/>
          <p:nvPr/>
        </p:nvSpPr>
        <p:spPr>
          <a:xfrm>
            <a:off x="-450595" y="24116"/>
            <a:ext cx="244752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spc="-6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עדכון: 15.3.26</a:t>
            </a:r>
          </a:p>
        </p:txBody>
      </p:sp>
    </p:spTree>
    <p:extLst>
      <p:ext uri="{BB962C8B-B14F-4D97-AF65-F5344CB8AC3E}">
        <p14:creationId xmlns:p14="http://schemas.microsoft.com/office/powerpoint/2010/main" val="2590353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00E5012-A8D0-EE27-C50D-22FC44CAE6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50" b="74356"/>
          <a:stretch>
            <a:fillRect/>
          </a:stretch>
        </p:blipFill>
        <p:spPr>
          <a:xfrm>
            <a:off x="142875" y="1849124"/>
            <a:ext cx="11906250" cy="50958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תמונה 5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5A0F9E4-6491-F167-E2C9-2D73BA01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60" r="5680" b="89406"/>
          <a:stretch>
            <a:fillRect/>
          </a:stretch>
        </p:blipFill>
        <p:spPr>
          <a:xfrm>
            <a:off x="2677431" y="280987"/>
            <a:ext cx="9181194" cy="661987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6E791B3-85FA-CA6A-C93A-149C8701DCE3}"/>
              </a:ext>
            </a:extLst>
          </p:cNvPr>
          <p:cNvSpPr txBox="1"/>
          <p:nvPr/>
        </p:nvSpPr>
        <p:spPr>
          <a:xfrm>
            <a:off x="-552260" y="2440838"/>
            <a:ext cx="10891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לשם שטחי השלמה </a:t>
            </a:r>
            <a:r>
              <a:rPr lang="he-IL" sz="24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לתכנית</a:t>
            </a:r>
            <a:r>
              <a:rPr lang="he-IL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פינוי בינוי שכונת אושיות.</a:t>
            </a:r>
            <a:endParaRPr lang="he-IL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8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994F-0D79-9140-C43A-6E1AE828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C5762113-1437-1BF2-4FF1-6228C8419291}"/>
              </a:ext>
            </a:extLst>
          </p:cNvPr>
          <p:cNvSpPr txBox="1"/>
          <p:nvPr/>
        </p:nvSpPr>
        <p:spPr>
          <a:xfrm>
            <a:off x="0" y="3267937"/>
            <a:ext cx="11718327" cy="2203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457200" algn="ctr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10800" b="1" spc="-6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שטחים נוספים לאישור המועצה</a:t>
            </a:r>
          </a:p>
          <a:p>
            <a:pPr algn="ctr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86C2652-6BFB-D59B-55A6-7088C23DBA27}"/>
              </a:ext>
            </a:extLst>
          </p:cNvPr>
          <p:cNvSpPr/>
          <p:nvPr/>
        </p:nvSpPr>
        <p:spPr>
          <a:xfrm>
            <a:off x="8234490" y="1805284"/>
            <a:ext cx="3163078" cy="6829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/>
          </a:p>
        </p:txBody>
      </p:sp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DF4501CD-9691-D60C-AF5F-CEF1301D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e-IL" noProof="0" smtClean="0"/>
              <a:pPr/>
              <a:t>11</a:t>
            </a:fld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359208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A6376-69B6-F91A-6F80-8D6993A5D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B1049DE2-544C-4B48-40BA-7D1F83C4BBEB}"/>
              </a:ext>
            </a:extLst>
          </p:cNvPr>
          <p:cNvGrpSpPr/>
          <p:nvPr/>
        </p:nvGrpSpPr>
        <p:grpSpPr>
          <a:xfrm>
            <a:off x="1" y="119655"/>
            <a:ext cx="12191999" cy="6353176"/>
            <a:chOff x="3103124" y="1502827"/>
            <a:chExt cx="8482519" cy="4367816"/>
          </a:xfrm>
        </p:grpSpPr>
        <p:pic>
          <p:nvPicPr>
            <p:cNvPr id="5" name="תמונה 4" descr="תמונה שמכילה מפה, טקסט, אטלס, צילום מסך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E670B1C7-BE0C-77EB-442C-2BC7FDDF3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0040"/>
            <a:stretch>
              <a:fillRect/>
            </a:stretch>
          </p:blipFill>
          <p:spPr>
            <a:xfrm>
              <a:off x="3103124" y="1502827"/>
              <a:ext cx="8482519" cy="4367816"/>
            </a:xfrm>
            <a:prstGeom prst="rect">
              <a:avLst/>
            </a:prstGeom>
          </p:spPr>
        </p:pic>
        <p:sp>
          <p:nvSpPr>
            <p:cNvPr id="8" name="צורה חופשית: צורה 7">
              <a:extLst>
                <a:ext uri="{FF2B5EF4-FFF2-40B4-BE49-F238E27FC236}">
                  <a16:creationId xmlns:a16="http://schemas.microsoft.com/office/drawing/2014/main" id="{01F01768-FA47-E999-96C6-85C5F649AC11}"/>
                </a:ext>
              </a:extLst>
            </p:cNvPr>
            <p:cNvSpPr/>
            <p:nvPr/>
          </p:nvSpPr>
          <p:spPr>
            <a:xfrm>
              <a:off x="7900988" y="4338638"/>
              <a:ext cx="366712" cy="419100"/>
            </a:xfrm>
            <a:custGeom>
              <a:avLst/>
              <a:gdLst>
                <a:gd name="csX0" fmla="*/ 328612 w 366712"/>
                <a:gd name="csY0" fmla="*/ 0 h 419100"/>
                <a:gd name="csX1" fmla="*/ 366712 w 366712"/>
                <a:gd name="csY1" fmla="*/ 140493 h 419100"/>
                <a:gd name="csX2" fmla="*/ 92868 w 366712"/>
                <a:gd name="csY2" fmla="*/ 419100 h 419100"/>
                <a:gd name="csX3" fmla="*/ 0 w 366712"/>
                <a:gd name="csY3" fmla="*/ 354806 h 419100"/>
                <a:gd name="csX4" fmla="*/ 123825 w 366712"/>
                <a:gd name="csY4" fmla="*/ 185737 h 419100"/>
                <a:gd name="csX5" fmla="*/ 250031 w 366712"/>
                <a:gd name="csY5" fmla="*/ 78581 h 419100"/>
                <a:gd name="csX6" fmla="*/ 328612 w 366712"/>
                <a:gd name="csY6" fmla="*/ 0 h 4191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66712" h="419100">
                  <a:moveTo>
                    <a:pt x="328612" y="0"/>
                  </a:moveTo>
                  <a:lnTo>
                    <a:pt x="366712" y="140493"/>
                  </a:lnTo>
                  <a:lnTo>
                    <a:pt x="92868" y="419100"/>
                  </a:lnTo>
                  <a:lnTo>
                    <a:pt x="0" y="354806"/>
                  </a:lnTo>
                  <a:lnTo>
                    <a:pt x="123825" y="185737"/>
                  </a:lnTo>
                  <a:lnTo>
                    <a:pt x="250031" y="78581"/>
                  </a:lnTo>
                  <a:lnTo>
                    <a:pt x="328612" y="0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4A5D38EA-2A77-EAA3-EBB4-7B9E49C29B06}"/>
                </a:ext>
              </a:extLst>
            </p:cNvPr>
            <p:cNvSpPr/>
            <p:nvPr/>
          </p:nvSpPr>
          <p:spPr>
            <a:xfrm>
              <a:off x="8267700" y="4469606"/>
              <a:ext cx="0" cy="0"/>
            </a:xfrm>
            <a:custGeom>
              <a:avLst/>
              <a:gdLst>
                <a:gd name="csX0" fmla="*/ 0 w 0"/>
                <a:gd name="csY0" fmla="*/ 0 h 0"/>
                <a:gd name="csX1" fmla="*/ 0 w 0"/>
                <a:gd name="csY1" fmla="*/ 0 h 0"/>
                <a:gd name="csX2" fmla="*/ 0 w 0"/>
                <a:gd name="csY2" fmla="*/ 0 h 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E019B3B8-D810-DAA3-D8B4-66570ACE958F}"/>
                </a:ext>
              </a:extLst>
            </p:cNvPr>
            <p:cNvSpPr/>
            <p:nvPr/>
          </p:nvSpPr>
          <p:spPr>
            <a:xfrm>
              <a:off x="8231981" y="3971925"/>
              <a:ext cx="378619" cy="490538"/>
            </a:xfrm>
            <a:custGeom>
              <a:avLst/>
              <a:gdLst>
                <a:gd name="csX0" fmla="*/ 50007 w 378619"/>
                <a:gd name="csY0" fmla="*/ 490538 h 490538"/>
                <a:gd name="csX1" fmla="*/ 145257 w 378619"/>
                <a:gd name="csY1" fmla="*/ 359569 h 490538"/>
                <a:gd name="csX2" fmla="*/ 195263 w 378619"/>
                <a:gd name="csY2" fmla="*/ 373856 h 490538"/>
                <a:gd name="csX3" fmla="*/ 378619 w 378619"/>
                <a:gd name="csY3" fmla="*/ 0 h 490538"/>
                <a:gd name="csX4" fmla="*/ 211932 w 378619"/>
                <a:gd name="csY4" fmla="*/ 161925 h 490538"/>
                <a:gd name="csX5" fmla="*/ 92869 w 378619"/>
                <a:gd name="csY5" fmla="*/ 261938 h 490538"/>
                <a:gd name="csX6" fmla="*/ 0 w 378619"/>
                <a:gd name="csY6" fmla="*/ 354806 h 490538"/>
                <a:gd name="csX7" fmla="*/ 50007 w 378619"/>
                <a:gd name="csY7" fmla="*/ 490538 h 4905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78619" h="490538">
                  <a:moveTo>
                    <a:pt x="50007" y="490538"/>
                  </a:moveTo>
                  <a:lnTo>
                    <a:pt x="145257" y="359569"/>
                  </a:lnTo>
                  <a:lnTo>
                    <a:pt x="195263" y="373856"/>
                  </a:lnTo>
                  <a:lnTo>
                    <a:pt x="378619" y="0"/>
                  </a:lnTo>
                  <a:lnTo>
                    <a:pt x="211932" y="161925"/>
                  </a:lnTo>
                  <a:lnTo>
                    <a:pt x="92869" y="261938"/>
                  </a:lnTo>
                  <a:lnTo>
                    <a:pt x="0" y="354806"/>
                  </a:lnTo>
                  <a:lnTo>
                    <a:pt x="50007" y="490538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E5638C78-230A-DEEE-921E-565BC70E0466}"/>
                </a:ext>
              </a:extLst>
            </p:cNvPr>
            <p:cNvSpPr/>
            <p:nvPr/>
          </p:nvSpPr>
          <p:spPr>
            <a:xfrm>
              <a:off x="9036844" y="3343275"/>
              <a:ext cx="357187" cy="319088"/>
            </a:xfrm>
            <a:custGeom>
              <a:avLst/>
              <a:gdLst>
                <a:gd name="csX0" fmla="*/ 0 w 357187"/>
                <a:gd name="csY0" fmla="*/ 202406 h 319088"/>
                <a:gd name="csX1" fmla="*/ 100012 w 357187"/>
                <a:gd name="csY1" fmla="*/ 264319 h 319088"/>
                <a:gd name="csX2" fmla="*/ 240506 w 357187"/>
                <a:gd name="csY2" fmla="*/ 319088 h 319088"/>
                <a:gd name="csX3" fmla="*/ 357187 w 357187"/>
                <a:gd name="csY3" fmla="*/ 159544 h 319088"/>
                <a:gd name="csX4" fmla="*/ 121444 w 357187"/>
                <a:gd name="csY4" fmla="*/ 0 h 319088"/>
                <a:gd name="csX5" fmla="*/ 0 w 357187"/>
                <a:gd name="csY5" fmla="*/ 202406 h 3190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57187" h="319088">
                  <a:moveTo>
                    <a:pt x="0" y="202406"/>
                  </a:moveTo>
                  <a:lnTo>
                    <a:pt x="100012" y="264319"/>
                  </a:lnTo>
                  <a:lnTo>
                    <a:pt x="240506" y="319088"/>
                  </a:lnTo>
                  <a:lnTo>
                    <a:pt x="357187" y="159544"/>
                  </a:lnTo>
                  <a:lnTo>
                    <a:pt x="121444" y="0"/>
                  </a:lnTo>
                  <a:lnTo>
                    <a:pt x="0" y="202406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DC8888D9-F205-A75C-6C5E-54F7CF5FF5E3}"/>
                </a:ext>
              </a:extLst>
            </p:cNvPr>
            <p:cNvSpPr/>
            <p:nvPr/>
          </p:nvSpPr>
          <p:spPr>
            <a:xfrm>
              <a:off x="8672513" y="3507581"/>
              <a:ext cx="847725" cy="626269"/>
            </a:xfrm>
            <a:custGeom>
              <a:avLst/>
              <a:gdLst>
                <a:gd name="csX0" fmla="*/ 645318 w 847725"/>
                <a:gd name="csY0" fmla="*/ 626269 h 626269"/>
                <a:gd name="csX1" fmla="*/ 566737 w 847725"/>
                <a:gd name="csY1" fmla="*/ 597694 h 626269"/>
                <a:gd name="csX2" fmla="*/ 485775 w 847725"/>
                <a:gd name="csY2" fmla="*/ 595313 h 626269"/>
                <a:gd name="csX3" fmla="*/ 347662 w 847725"/>
                <a:gd name="csY3" fmla="*/ 535782 h 626269"/>
                <a:gd name="csX4" fmla="*/ 397668 w 847725"/>
                <a:gd name="csY4" fmla="*/ 471488 h 626269"/>
                <a:gd name="csX5" fmla="*/ 152400 w 847725"/>
                <a:gd name="csY5" fmla="*/ 407194 h 626269"/>
                <a:gd name="csX6" fmla="*/ 0 w 847725"/>
                <a:gd name="csY6" fmla="*/ 342900 h 626269"/>
                <a:gd name="csX7" fmla="*/ 223837 w 847725"/>
                <a:gd name="csY7" fmla="*/ 0 h 626269"/>
                <a:gd name="csX8" fmla="*/ 369093 w 847725"/>
                <a:gd name="csY8" fmla="*/ 35719 h 626269"/>
                <a:gd name="csX9" fmla="*/ 497681 w 847725"/>
                <a:gd name="csY9" fmla="*/ 123825 h 626269"/>
                <a:gd name="csX10" fmla="*/ 614362 w 847725"/>
                <a:gd name="csY10" fmla="*/ 159544 h 626269"/>
                <a:gd name="csX11" fmla="*/ 847725 w 847725"/>
                <a:gd name="csY11" fmla="*/ 404813 h 626269"/>
                <a:gd name="csX12" fmla="*/ 645318 w 847725"/>
                <a:gd name="csY12" fmla="*/ 626269 h 6262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47725" h="626269">
                  <a:moveTo>
                    <a:pt x="645318" y="626269"/>
                  </a:moveTo>
                  <a:lnTo>
                    <a:pt x="566737" y="597694"/>
                  </a:lnTo>
                  <a:lnTo>
                    <a:pt x="485775" y="595313"/>
                  </a:lnTo>
                  <a:lnTo>
                    <a:pt x="347662" y="535782"/>
                  </a:lnTo>
                  <a:lnTo>
                    <a:pt x="397668" y="471488"/>
                  </a:lnTo>
                  <a:lnTo>
                    <a:pt x="152400" y="407194"/>
                  </a:lnTo>
                  <a:lnTo>
                    <a:pt x="0" y="342900"/>
                  </a:lnTo>
                  <a:lnTo>
                    <a:pt x="223837" y="0"/>
                  </a:lnTo>
                  <a:lnTo>
                    <a:pt x="369093" y="35719"/>
                  </a:lnTo>
                  <a:lnTo>
                    <a:pt x="497681" y="123825"/>
                  </a:lnTo>
                  <a:lnTo>
                    <a:pt x="614362" y="159544"/>
                  </a:lnTo>
                  <a:lnTo>
                    <a:pt x="847725" y="404813"/>
                  </a:lnTo>
                  <a:lnTo>
                    <a:pt x="645318" y="626269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75415C03-02E6-AFDE-8DDA-F3DB3B94728D}"/>
                </a:ext>
              </a:extLst>
            </p:cNvPr>
            <p:cNvSpPr txBox="1"/>
            <p:nvPr/>
          </p:nvSpPr>
          <p:spPr>
            <a:xfrm>
              <a:off x="9394031" y="3590329"/>
              <a:ext cx="753314" cy="2750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1</a:t>
              </a:r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A3EE8CB6-C23C-2E07-54D4-80AE03ED833C}"/>
                </a:ext>
              </a:extLst>
            </p:cNvPr>
            <p:cNvSpPr txBox="1"/>
            <p:nvPr/>
          </p:nvSpPr>
          <p:spPr>
            <a:xfrm>
              <a:off x="7751320" y="4043363"/>
              <a:ext cx="753314" cy="2750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3</a:t>
              </a:r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BD2D6132-CF78-022C-70C6-4DC8B7BB6CAB}"/>
                </a:ext>
              </a:extLst>
            </p:cNvPr>
            <p:cNvSpPr txBox="1"/>
            <p:nvPr/>
          </p:nvSpPr>
          <p:spPr>
            <a:xfrm>
              <a:off x="7478667" y="4432722"/>
              <a:ext cx="753314" cy="2750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2</a:t>
              </a:r>
            </a:p>
          </p:txBody>
        </p:sp>
        <p:sp>
          <p:nvSpPr>
            <p:cNvPr id="19" name="צורה חופשית: צורה 18">
              <a:extLst>
                <a:ext uri="{FF2B5EF4-FFF2-40B4-BE49-F238E27FC236}">
                  <a16:creationId xmlns:a16="http://schemas.microsoft.com/office/drawing/2014/main" id="{BAAE69ED-3D83-AB1B-DEB4-DFE7D957B1C9}"/>
                </a:ext>
              </a:extLst>
            </p:cNvPr>
            <p:cNvSpPr/>
            <p:nvPr/>
          </p:nvSpPr>
          <p:spPr>
            <a:xfrm>
              <a:off x="8336756" y="3490913"/>
              <a:ext cx="502444" cy="502443"/>
            </a:xfrm>
            <a:custGeom>
              <a:avLst/>
              <a:gdLst>
                <a:gd name="csX0" fmla="*/ 502444 w 502444"/>
                <a:gd name="csY0" fmla="*/ 92868 h 502443"/>
                <a:gd name="csX1" fmla="*/ 259557 w 502444"/>
                <a:gd name="csY1" fmla="*/ 0 h 502443"/>
                <a:gd name="csX2" fmla="*/ 266700 w 502444"/>
                <a:gd name="csY2" fmla="*/ 40481 h 502443"/>
                <a:gd name="csX3" fmla="*/ 138113 w 502444"/>
                <a:gd name="csY3" fmla="*/ 52387 h 502443"/>
                <a:gd name="csX4" fmla="*/ 0 w 502444"/>
                <a:gd name="csY4" fmla="*/ 100012 h 502443"/>
                <a:gd name="csX5" fmla="*/ 57150 w 502444"/>
                <a:gd name="csY5" fmla="*/ 290512 h 502443"/>
                <a:gd name="csX6" fmla="*/ 183357 w 502444"/>
                <a:gd name="csY6" fmla="*/ 288131 h 502443"/>
                <a:gd name="csX7" fmla="*/ 216694 w 502444"/>
                <a:gd name="csY7" fmla="*/ 326231 h 502443"/>
                <a:gd name="csX8" fmla="*/ 180975 w 502444"/>
                <a:gd name="csY8" fmla="*/ 373856 h 502443"/>
                <a:gd name="csX9" fmla="*/ 238125 w 502444"/>
                <a:gd name="csY9" fmla="*/ 502443 h 502443"/>
                <a:gd name="csX10" fmla="*/ 502444 w 502444"/>
                <a:gd name="csY10" fmla="*/ 92868 h 5024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02444" h="502443">
                  <a:moveTo>
                    <a:pt x="502444" y="92868"/>
                  </a:moveTo>
                  <a:lnTo>
                    <a:pt x="259557" y="0"/>
                  </a:lnTo>
                  <a:lnTo>
                    <a:pt x="266700" y="40481"/>
                  </a:lnTo>
                  <a:lnTo>
                    <a:pt x="138113" y="52387"/>
                  </a:lnTo>
                  <a:lnTo>
                    <a:pt x="0" y="100012"/>
                  </a:lnTo>
                  <a:lnTo>
                    <a:pt x="57150" y="290512"/>
                  </a:lnTo>
                  <a:lnTo>
                    <a:pt x="183357" y="288131"/>
                  </a:lnTo>
                  <a:lnTo>
                    <a:pt x="216694" y="326231"/>
                  </a:lnTo>
                  <a:lnTo>
                    <a:pt x="180975" y="373856"/>
                  </a:lnTo>
                  <a:lnTo>
                    <a:pt x="238125" y="502443"/>
                  </a:lnTo>
                  <a:lnTo>
                    <a:pt x="502444" y="92868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D0132C2-525E-D20A-B4B8-A21EAC8F8B76}"/>
              </a:ext>
            </a:extLst>
          </p:cNvPr>
          <p:cNvSpPr txBox="1"/>
          <p:nvPr/>
        </p:nvSpPr>
        <p:spPr>
          <a:xfrm>
            <a:off x="1493823" y="119655"/>
            <a:ext cx="10257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שטחים משטחי שיפוט המועצה האזורית גזר</a:t>
            </a:r>
          </a:p>
        </p:txBody>
      </p:sp>
    </p:spTree>
    <p:extLst>
      <p:ext uri="{BB962C8B-B14F-4D97-AF65-F5344CB8AC3E}">
        <p14:creationId xmlns:p14="http://schemas.microsoft.com/office/powerpoint/2010/main" val="391813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מפה, טקסט, אטלס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44FF2C7-D4CB-2441-6711-25CF19A94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722"/>
            <a:ext cx="10194202" cy="419727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5FDD439-3B30-05E0-7058-EF87B3042BC4}"/>
              </a:ext>
            </a:extLst>
          </p:cNvPr>
          <p:cNvSpPr txBox="1"/>
          <p:nvPr/>
        </p:nvSpPr>
        <p:spPr>
          <a:xfrm>
            <a:off x="1757460" y="1089181"/>
            <a:ext cx="10807489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he-IL" sz="32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השטחים ממזרח לכביש 40</a:t>
            </a:r>
            <a:endParaRPr lang="he-IL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054C2CCA-1884-B8FD-E72F-E55A2D70B8EC}"/>
              </a:ext>
            </a:extLst>
          </p:cNvPr>
          <p:cNvSpPr txBox="1">
            <a:spLocks/>
          </p:cNvSpPr>
          <p:nvPr/>
        </p:nvSpPr>
        <p:spPr>
          <a:xfrm>
            <a:off x="8441324" y="4952835"/>
            <a:ext cx="365571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כ-3500 ד'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EDBD917C-275F-2A5E-C700-8BC14AD8EC93}"/>
              </a:ext>
            </a:extLst>
          </p:cNvPr>
          <p:cNvSpPr txBox="1">
            <a:spLocks/>
          </p:cNvSpPr>
          <p:nvPr/>
        </p:nvSpPr>
        <p:spPr>
          <a:xfrm>
            <a:off x="8320135" y="5926112"/>
            <a:ext cx="3731638" cy="76553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בעלות: </a:t>
            </a:r>
          </a:p>
          <a:p>
            <a:r>
              <a:rPr lang="he-IL" sz="2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מנהל מקרקעי ישראל ופרטית 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AD51A4E1-E7B3-7C57-E8A1-EFDAB81FFA56}"/>
              </a:ext>
            </a:extLst>
          </p:cNvPr>
          <p:cNvSpPr/>
          <p:nvPr/>
        </p:nvSpPr>
        <p:spPr>
          <a:xfrm>
            <a:off x="10853219" y="75599"/>
            <a:ext cx="1198554" cy="121107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/>
            <a:r>
              <a:rPr lang="en-US" sz="5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0112FBA-67AA-4618-4C92-E5D69D0AC8C3}"/>
              </a:ext>
            </a:extLst>
          </p:cNvPr>
          <p:cNvSpPr txBox="1"/>
          <p:nvPr/>
        </p:nvSpPr>
        <p:spPr>
          <a:xfrm>
            <a:off x="212656" y="681134"/>
            <a:ext cx="76729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השטחים החקלאיים המסומנים בממשק רחובות–גזר משתרעים על פני 3,500 דונם (אומדן מבוסס מפת תכנון מחוזית), ומהווים רצף פתוח משמעותי וחיץ תכנוני בין המרחב העירוני למרחב הכפרי.</a:t>
            </a:r>
          </a:p>
          <a:p>
            <a:r>
              <a:rPr lang="he-I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העירייה נזקקת לשטחים אלו על מנת שהם ישמשו כפיתוח למגורים ולתעסוקה </a:t>
            </a:r>
            <a:r>
              <a:rPr lang="he-IL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ומרלו"גים</a:t>
            </a:r>
            <a:r>
              <a:rPr lang="he-I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לצורכי המשך התפתחות העיר רחובות לצורך מקסום פוטנציאל הבניה ויאפשרו מתן שירות ומענה על צרכים וביקושים כמקור תעסוקה לתושבי העיר.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0A0BECE-FA21-3E12-048F-4637B44C46AB}"/>
              </a:ext>
            </a:extLst>
          </p:cNvPr>
          <p:cNvSpPr txBox="1"/>
          <p:nvPr/>
        </p:nvSpPr>
        <p:spPr>
          <a:xfrm>
            <a:off x="4485450" y="32307"/>
            <a:ext cx="6274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שטחי שיפוט מהמועצה האזורית גזר</a:t>
            </a:r>
          </a:p>
        </p:txBody>
      </p:sp>
    </p:spTree>
    <p:extLst>
      <p:ext uri="{BB962C8B-B14F-4D97-AF65-F5344CB8AC3E}">
        <p14:creationId xmlns:p14="http://schemas.microsoft.com/office/powerpoint/2010/main" val="69977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113B6-3E92-4AE5-441F-9F0AAB126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453AAF6B-9AE4-B84A-EBEE-5EE518217161}"/>
              </a:ext>
            </a:extLst>
          </p:cNvPr>
          <p:cNvSpPr txBox="1">
            <a:spLocks/>
          </p:cNvSpPr>
          <p:nvPr/>
        </p:nvSpPr>
        <p:spPr>
          <a:xfrm>
            <a:off x="8149581" y="4865553"/>
            <a:ext cx="365571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כ-100 ד'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AFEA82D3-7530-7D74-4217-7507967615F0}"/>
              </a:ext>
            </a:extLst>
          </p:cNvPr>
          <p:cNvSpPr txBox="1">
            <a:spLocks/>
          </p:cNvSpPr>
          <p:nvPr/>
        </p:nvSpPr>
        <p:spPr>
          <a:xfrm>
            <a:off x="8149581" y="5926112"/>
            <a:ext cx="3655714" cy="76553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בעלות: </a:t>
            </a:r>
          </a:p>
          <a:p>
            <a:r>
              <a:rPr lang="he-IL" sz="2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מנהל מקרקעי ישראל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86DCEEF1-84AC-CCB2-E059-27F520B3CFA4}"/>
              </a:ext>
            </a:extLst>
          </p:cNvPr>
          <p:cNvSpPr/>
          <p:nvPr/>
        </p:nvSpPr>
        <p:spPr>
          <a:xfrm>
            <a:off x="10835112" y="93706"/>
            <a:ext cx="1198554" cy="121107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/>
            <a:r>
              <a:rPr lang="en-US" sz="5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C6748E41-F533-5009-731E-9C8893ABFAD9}"/>
              </a:ext>
            </a:extLst>
          </p:cNvPr>
          <p:cNvGrpSpPr/>
          <p:nvPr/>
        </p:nvGrpSpPr>
        <p:grpSpPr>
          <a:xfrm>
            <a:off x="181997" y="2804926"/>
            <a:ext cx="5911915" cy="3935893"/>
            <a:chOff x="3980504" y="1990219"/>
            <a:chExt cx="4230991" cy="2877561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B0A39D3E-6595-2EFD-5B67-F5E7C660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504" y="1990219"/>
              <a:ext cx="4230991" cy="2877561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CB2F751B-2817-9AEB-E003-3D200E0CF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453" y="3248094"/>
              <a:ext cx="957155" cy="1176630"/>
            </a:xfrm>
            <a:prstGeom prst="rect">
              <a:avLst/>
            </a:prstGeom>
          </p:spPr>
        </p:pic>
      </p:grp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870B95F-176D-B6AA-04A8-1A15FECE2116}"/>
              </a:ext>
            </a:extLst>
          </p:cNvPr>
          <p:cNvSpPr txBox="1"/>
          <p:nvPr/>
        </p:nvSpPr>
        <p:spPr>
          <a:xfrm>
            <a:off x="4485450" y="499825"/>
            <a:ext cx="6274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מתחם  – מזרח רחובות (חיץ עיר–כפר)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E5F782C7-A864-D62F-FE4C-237F6899A93F}"/>
              </a:ext>
            </a:extLst>
          </p:cNvPr>
          <p:cNvSpPr txBox="1"/>
          <p:nvPr/>
        </p:nvSpPr>
        <p:spPr>
          <a:xfrm>
            <a:off x="7043171" y="1858071"/>
            <a:ext cx="4762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נחיצות לעיר: </a:t>
            </a:r>
          </a:p>
          <a:p>
            <a:r>
              <a:rPr lang="he-I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צורך תכנוני </a:t>
            </a:r>
            <a:r>
              <a:rPr lang="he-IL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ומטרופוליני</a:t>
            </a:r>
            <a:r>
              <a:rPr lang="he-I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he-I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השטח המבוקש נדרש ליצירת רציפות תשתיתית ותחבורתית, להפחתת עומסי תנועה ולמימוש תכניות פיתוח התואמות את מדיניות התכנון הארצית.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2E7657D-87E2-0C80-593B-216917E2F262}"/>
              </a:ext>
            </a:extLst>
          </p:cNvPr>
          <p:cNvSpPr txBox="1"/>
          <p:nvPr/>
        </p:nvSpPr>
        <p:spPr>
          <a:xfrm>
            <a:off x="4485450" y="143150"/>
            <a:ext cx="6274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שטחי שיפוט מהמועצה האזורית גזר</a:t>
            </a:r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8F0FDE91-616E-A22F-B6B8-8569BDC08396}"/>
              </a:ext>
            </a:extLst>
          </p:cNvPr>
          <p:cNvGrpSpPr/>
          <p:nvPr/>
        </p:nvGrpSpPr>
        <p:grpSpPr>
          <a:xfrm>
            <a:off x="158334" y="723188"/>
            <a:ext cx="3770870" cy="1977427"/>
            <a:chOff x="3103124" y="1502827"/>
            <a:chExt cx="8482519" cy="4367816"/>
          </a:xfrm>
        </p:grpSpPr>
        <p:pic>
          <p:nvPicPr>
            <p:cNvPr id="19" name="תמונה 18" descr="תמונה שמכילה מפה, טקסט, אטלס, צילום מסך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3F8D8344-B954-D8EB-4B5F-5C8DE5870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0040"/>
            <a:stretch>
              <a:fillRect/>
            </a:stretch>
          </p:blipFill>
          <p:spPr>
            <a:xfrm>
              <a:off x="3103124" y="1502827"/>
              <a:ext cx="8482519" cy="4367816"/>
            </a:xfrm>
            <a:prstGeom prst="rect">
              <a:avLst/>
            </a:prstGeom>
          </p:spPr>
        </p:pic>
        <p:sp>
          <p:nvSpPr>
            <p:cNvPr id="20" name="צורה חופשית: צורה 19">
              <a:extLst>
                <a:ext uri="{FF2B5EF4-FFF2-40B4-BE49-F238E27FC236}">
                  <a16:creationId xmlns:a16="http://schemas.microsoft.com/office/drawing/2014/main" id="{40D8F1B0-5810-270A-7153-F3D98B5879FF}"/>
                </a:ext>
              </a:extLst>
            </p:cNvPr>
            <p:cNvSpPr/>
            <p:nvPr/>
          </p:nvSpPr>
          <p:spPr>
            <a:xfrm>
              <a:off x="7900988" y="4338638"/>
              <a:ext cx="366712" cy="419100"/>
            </a:xfrm>
            <a:custGeom>
              <a:avLst/>
              <a:gdLst>
                <a:gd name="csX0" fmla="*/ 328612 w 366712"/>
                <a:gd name="csY0" fmla="*/ 0 h 419100"/>
                <a:gd name="csX1" fmla="*/ 366712 w 366712"/>
                <a:gd name="csY1" fmla="*/ 140493 h 419100"/>
                <a:gd name="csX2" fmla="*/ 92868 w 366712"/>
                <a:gd name="csY2" fmla="*/ 419100 h 419100"/>
                <a:gd name="csX3" fmla="*/ 0 w 366712"/>
                <a:gd name="csY3" fmla="*/ 354806 h 419100"/>
                <a:gd name="csX4" fmla="*/ 123825 w 366712"/>
                <a:gd name="csY4" fmla="*/ 185737 h 419100"/>
                <a:gd name="csX5" fmla="*/ 250031 w 366712"/>
                <a:gd name="csY5" fmla="*/ 78581 h 419100"/>
                <a:gd name="csX6" fmla="*/ 328612 w 366712"/>
                <a:gd name="csY6" fmla="*/ 0 h 4191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66712" h="419100">
                  <a:moveTo>
                    <a:pt x="328612" y="0"/>
                  </a:moveTo>
                  <a:lnTo>
                    <a:pt x="366712" y="140493"/>
                  </a:lnTo>
                  <a:lnTo>
                    <a:pt x="92868" y="419100"/>
                  </a:lnTo>
                  <a:lnTo>
                    <a:pt x="0" y="354806"/>
                  </a:lnTo>
                  <a:lnTo>
                    <a:pt x="123825" y="185737"/>
                  </a:lnTo>
                  <a:lnTo>
                    <a:pt x="250031" y="78581"/>
                  </a:lnTo>
                  <a:lnTo>
                    <a:pt x="328612" y="0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צורה חופשית: צורה 20">
              <a:extLst>
                <a:ext uri="{FF2B5EF4-FFF2-40B4-BE49-F238E27FC236}">
                  <a16:creationId xmlns:a16="http://schemas.microsoft.com/office/drawing/2014/main" id="{BA7D36C5-B383-78EB-1926-1D11507D50BB}"/>
                </a:ext>
              </a:extLst>
            </p:cNvPr>
            <p:cNvSpPr/>
            <p:nvPr/>
          </p:nvSpPr>
          <p:spPr>
            <a:xfrm>
              <a:off x="8267700" y="4469606"/>
              <a:ext cx="0" cy="0"/>
            </a:xfrm>
            <a:custGeom>
              <a:avLst/>
              <a:gdLst>
                <a:gd name="csX0" fmla="*/ 0 w 0"/>
                <a:gd name="csY0" fmla="*/ 0 h 0"/>
                <a:gd name="csX1" fmla="*/ 0 w 0"/>
                <a:gd name="csY1" fmla="*/ 0 h 0"/>
                <a:gd name="csX2" fmla="*/ 0 w 0"/>
                <a:gd name="csY2" fmla="*/ 0 h 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צורה חופשית: צורה 21">
              <a:extLst>
                <a:ext uri="{FF2B5EF4-FFF2-40B4-BE49-F238E27FC236}">
                  <a16:creationId xmlns:a16="http://schemas.microsoft.com/office/drawing/2014/main" id="{6622A9BF-8CC1-1351-1A37-030A312386CB}"/>
                </a:ext>
              </a:extLst>
            </p:cNvPr>
            <p:cNvSpPr/>
            <p:nvPr/>
          </p:nvSpPr>
          <p:spPr>
            <a:xfrm>
              <a:off x="8231981" y="3971925"/>
              <a:ext cx="378619" cy="490538"/>
            </a:xfrm>
            <a:custGeom>
              <a:avLst/>
              <a:gdLst>
                <a:gd name="csX0" fmla="*/ 50007 w 378619"/>
                <a:gd name="csY0" fmla="*/ 490538 h 490538"/>
                <a:gd name="csX1" fmla="*/ 145257 w 378619"/>
                <a:gd name="csY1" fmla="*/ 359569 h 490538"/>
                <a:gd name="csX2" fmla="*/ 195263 w 378619"/>
                <a:gd name="csY2" fmla="*/ 373856 h 490538"/>
                <a:gd name="csX3" fmla="*/ 378619 w 378619"/>
                <a:gd name="csY3" fmla="*/ 0 h 490538"/>
                <a:gd name="csX4" fmla="*/ 211932 w 378619"/>
                <a:gd name="csY4" fmla="*/ 161925 h 490538"/>
                <a:gd name="csX5" fmla="*/ 92869 w 378619"/>
                <a:gd name="csY5" fmla="*/ 261938 h 490538"/>
                <a:gd name="csX6" fmla="*/ 0 w 378619"/>
                <a:gd name="csY6" fmla="*/ 354806 h 490538"/>
                <a:gd name="csX7" fmla="*/ 50007 w 378619"/>
                <a:gd name="csY7" fmla="*/ 490538 h 4905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78619" h="490538">
                  <a:moveTo>
                    <a:pt x="50007" y="490538"/>
                  </a:moveTo>
                  <a:lnTo>
                    <a:pt x="145257" y="359569"/>
                  </a:lnTo>
                  <a:lnTo>
                    <a:pt x="195263" y="373856"/>
                  </a:lnTo>
                  <a:lnTo>
                    <a:pt x="378619" y="0"/>
                  </a:lnTo>
                  <a:lnTo>
                    <a:pt x="211932" y="161925"/>
                  </a:lnTo>
                  <a:lnTo>
                    <a:pt x="92869" y="261938"/>
                  </a:lnTo>
                  <a:lnTo>
                    <a:pt x="0" y="354806"/>
                  </a:lnTo>
                  <a:lnTo>
                    <a:pt x="50007" y="490538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צורה חופשית: צורה 22">
              <a:extLst>
                <a:ext uri="{FF2B5EF4-FFF2-40B4-BE49-F238E27FC236}">
                  <a16:creationId xmlns:a16="http://schemas.microsoft.com/office/drawing/2014/main" id="{7E103D24-1A04-F9B5-2D41-FE57433BD536}"/>
                </a:ext>
              </a:extLst>
            </p:cNvPr>
            <p:cNvSpPr/>
            <p:nvPr/>
          </p:nvSpPr>
          <p:spPr>
            <a:xfrm>
              <a:off x="9036844" y="3343275"/>
              <a:ext cx="357187" cy="319088"/>
            </a:xfrm>
            <a:custGeom>
              <a:avLst/>
              <a:gdLst>
                <a:gd name="csX0" fmla="*/ 0 w 357187"/>
                <a:gd name="csY0" fmla="*/ 202406 h 319088"/>
                <a:gd name="csX1" fmla="*/ 100012 w 357187"/>
                <a:gd name="csY1" fmla="*/ 264319 h 319088"/>
                <a:gd name="csX2" fmla="*/ 240506 w 357187"/>
                <a:gd name="csY2" fmla="*/ 319088 h 319088"/>
                <a:gd name="csX3" fmla="*/ 357187 w 357187"/>
                <a:gd name="csY3" fmla="*/ 159544 h 319088"/>
                <a:gd name="csX4" fmla="*/ 121444 w 357187"/>
                <a:gd name="csY4" fmla="*/ 0 h 319088"/>
                <a:gd name="csX5" fmla="*/ 0 w 357187"/>
                <a:gd name="csY5" fmla="*/ 202406 h 3190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57187" h="319088">
                  <a:moveTo>
                    <a:pt x="0" y="202406"/>
                  </a:moveTo>
                  <a:lnTo>
                    <a:pt x="100012" y="264319"/>
                  </a:lnTo>
                  <a:lnTo>
                    <a:pt x="240506" y="319088"/>
                  </a:lnTo>
                  <a:lnTo>
                    <a:pt x="357187" y="159544"/>
                  </a:lnTo>
                  <a:lnTo>
                    <a:pt x="121444" y="0"/>
                  </a:lnTo>
                  <a:lnTo>
                    <a:pt x="0" y="202406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צורה חופשית: צורה 23">
              <a:extLst>
                <a:ext uri="{FF2B5EF4-FFF2-40B4-BE49-F238E27FC236}">
                  <a16:creationId xmlns:a16="http://schemas.microsoft.com/office/drawing/2014/main" id="{A78F654A-9B1E-C247-E83A-8A7456385811}"/>
                </a:ext>
              </a:extLst>
            </p:cNvPr>
            <p:cNvSpPr/>
            <p:nvPr/>
          </p:nvSpPr>
          <p:spPr>
            <a:xfrm>
              <a:off x="8672513" y="3507581"/>
              <a:ext cx="847725" cy="626269"/>
            </a:xfrm>
            <a:custGeom>
              <a:avLst/>
              <a:gdLst>
                <a:gd name="csX0" fmla="*/ 645318 w 847725"/>
                <a:gd name="csY0" fmla="*/ 626269 h 626269"/>
                <a:gd name="csX1" fmla="*/ 566737 w 847725"/>
                <a:gd name="csY1" fmla="*/ 597694 h 626269"/>
                <a:gd name="csX2" fmla="*/ 485775 w 847725"/>
                <a:gd name="csY2" fmla="*/ 595313 h 626269"/>
                <a:gd name="csX3" fmla="*/ 347662 w 847725"/>
                <a:gd name="csY3" fmla="*/ 535782 h 626269"/>
                <a:gd name="csX4" fmla="*/ 397668 w 847725"/>
                <a:gd name="csY4" fmla="*/ 471488 h 626269"/>
                <a:gd name="csX5" fmla="*/ 152400 w 847725"/>
                <a:gd name="csY5" fmla="*/ 407194 h 626269"/>
                <a:gd name="csX6" fmla="*/ 0 w 847725"/>
                <a:gd name="csY6" fmla="*/ 342900 h 626269"/>
                <a:gd name="csX7" fmla="*/ 223837 w 847725"/>
                <a:gd name="csY7" fmla="*/ 0 h 626269"/>
                <a:gd name="csX8" fmla="*/ 369093 w 847725"/>
                <a:gd name="csY8" fmla="*/ 35719 h 626269"/>
                <a:gd name="csX9" fmla="*/ 497681 w 847725"/>
                <a:gd name="csY9" fmla="*/ 123825 h 626269"/>
                <a:gd name="csX10" fmla="*/ 614362 w 847725"/>
                <a:gd name="csY10" fmla="*/ 159544 h 626269"/>
                <a:gd name="csX11" fmla="*/ 847725 w 847725"/>
                <a:gd name="csY11" fmla="*/ 404813 h 626269"/>
                <a:gd name="csX12" fmla="*/ 645318 w 847725"/>
                <a:gd name="csY12" fmla="*/ 626269 h 6262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47725" h="626269">
                  <a:moveTo>
                    <a:pt x="645318" y="626269"/>
                  </a:moveTo>
                  <a:lnTo>
                    <a:pt x="566737" y="597694"/>
                  </a:lnTo>
                  <a:lnTo>
                    <a:pt x="485775" y="595313"/>
                  </a:lnTo>
                  <a:lnTo>
                    <a:pt x="347662" y="535782"/>
                  </a:lnTo>
                  <a:lnTo>
                    <a:pt x="397668" y="471488"/>
                  </a:lnTo>
                  <a:lnTo>
                    <a:pt x="152400" y="407194"/>
                  </a:lnTo>
                  <a:lnTo>
                    <a:pt x="0" y="342900"/>
                  </a:lnTo>
                  <a:lnTo>
                    <a:pt x="223837" y="0"/>
                  </a:lnTo>
                  <a:lnTo>
                    <a:pt x="369093" y="35719"/>
                  </a:lnTo>
                  <a:lnTo>
                    <a:pt x="497681" y="123825"/>
                  </a:lnTo>
                  <a:lnTo>
                    <a:pt x="614362" y="159544"/>
                  </a:lnTo>
                  <a:lnTo>
                    <a:pt x="847725" y="404813"/>
                  </a:lnTo>
                  <a:lnTo>
                    <a:pt x="645318" y="626269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29951F27-280D-7C50-D5D0-8E4FD9579D44}"/>
                </a:ext>
              </a:extLst>
            </p:cNvPr>
            <p:cNvSpPr txBox="1"/>
            <p:nvPr/>
          </p:nvSpPr>
          <p:spPr>
            <a:xfrm>
              <a:off x="9394031" y="3590329"/>
              <a:ext cx="753314" cy="2750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1</a:t>
              </a:r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30D39476-A964-AC98-0A19-38FACA23E967}"/>
                </a:ext>
              </a:extLst>
            </p:cNvPr>
            <p:cNvSpPr txBox="1"/>
            <p:nvPr/>
          </p:nvSpPr>
          <p:spPr>
            <a:xfrm>
              <a:off x="8013610" y="3706289"/>
              <a:ext cx="753315" cy="2750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3</a:t>
              </a:r>
            </a:p>
          </p:txBody>
        </p:sp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B25BA025-91FF-DDB5-9492-6D8AC65CDD2B}"/>
                </a:ext>
              </a:extLst>
            </p:cNvPr>
            <p:cNvSpPr txBox="1"/>
            <p:nvPr/>
          </p:nvSpPr>
          <p:spPr>
            <a:xfrm>
              <a:off x="7667977" y="4247001"/>
              <a:ext cx="753315" cy="2750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2</a:t>
              </a:r>
            </a:p>
          </p:txBody>
        </p:sp>
        <p:sp>
          <p:nvSpPr>
            <p:cNvPr id="28" name="צורה חופשית: צורה 27">
              <a:extLst>
                <a:ext uri="{FF2B5EF4-FFF2-40B4-BE49-F238E27FC236}">
                  <a16:creationId xmlns:a16="http://schemas.microsoft.com/office/drawing/2014/main" id="{8FB8A478-E1B1-AFA1-022A-050350C8F8C2}"/>
                </a:ext>
              </a:extLst>
            </p:cNvPr>
            <p:cNvSpPr/>
            <p:nvPr/>
          </p:nvSpPr>
          <p:spPr>
            <a:xfrm>
              <a:off x="8336756" y="3490913"/>
              <a:ext cx="502444" cy="502443"/>
            </a:xfrm>
            <a:custGeom>
              <a:avLst/>
              <a:gdLst>
                <a:gd name="csX0" fmla="*/ 502444 w 502444"/>
                <a:gd name="csY0" fmla="*/ 92868 h 502443"/>
                <a:gd name="csX1" fmla="*/ 259557 w 502444"/>
                <a:gd name="csY1" fmla="*/ 0 h 502443"/>
                <a:gd name="csX2" fmla="*/ 266700 w 502444"/>
                <a:gd name="csY2" fmla="*/ 40481 h 502443"/>
                <a:gd name="csX3" fmla="*/ 138113 w 502444"/>
                <a:gd name="csY3" fmla="*/ 52387 h 502443"/>
                <a:gd name="csX4" fmla="*/ 0 w 502444"/>
                <a:gd name="csY4" fmla="*/ 100012 h 502443"/>
                <a:gd name="csX5" fmla="*/ 57150 w 502444"/>
                <a:gd name="csY5" fmla="*/ 290512 h 502443"/>
                <a:gd name="csX6" fmla="*/ 183357 w 502444"/>
                <a:gd name="csY6" fmla="*/ 288131 h 502443"/>
                <a:gd name="csX7" fmla="*/ 216694 w 502444"/>
                <a:gd name="csY7" fmla="*/ 326231 h 502443"/>
                <a:gd name="csX8" fmla="*/ 180975 w 502444"/>
                <a:gd name="csY8" fmla="*/ 373856 h 502443"/>
                <a:gd name="csX9" fmla="*/ 238125 w 502444"/>
                <a:gd name="csY9" fmla="*/ 502443 h 502443"/>
                <a:gd name="csX10" fmla="*/ 502444 w 502444"/>
                <a:gd name="csY10" fmla="*/ 92868 h 5024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02444" h="502443">
                  <a:moveTo>
                    <a:pt x="502444" y="92868"/>
                  </a:moveTo>
                  <a:lnTo>
                    <a:pt x="259557" y="0"/>
                  </a:lnTo>
                  <a:lnTo>
                    <a:pt x="266700" y="40481"/>
                  </a:lnTo>
                  <a:lnTo>
                    <a:pt x="138113" y="52387"/>
                  </a:lnTo>
                  <a:lnTo>
                    <a:pt x="0" y="100012"/>
                  </a:lnTo>
                  <a:lnTo>
                    <a:pt x="57150" y="290512"/>
                  </a:lnTo>
                  <a:lnTo>
                    <a:pt x="183357" y="288131"/>
                  </a:lnTo>
                  <a:lnTo>
                    <a:pt x="216694" y="326231"/>
                  </a:lnTo>
                  <a:lnTo>
                    <a:pt x="180975" y="373856"/>
                  </a:lnTo>
                  <a:lnTo>
                    <a:pt x="238125" y="502443"/>
                  </a:lnTo>
                  <a:lnTo>
                    <a:pt x="502444" y="92868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4919AA9B-0F17-F27D-125B-DFA9B300C950}"/>
              </a:ext>
            </a:extLst>
          </p:cNvPr>
          <p:cNvSpPr txBox="1"/>
          <p:nvPr/>
        </p:nvSpPr>
        <p:spPr>
          <a:xfrm>
            <a:off x="2676154" y="5301592"/>
            <a:ext cx="10827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/>
              <a:t>2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339677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8DC67-0BD3-FFB6-3AB4-DFB7EC63E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10C3900D-309B-E364-0264-8D5E4AE82B73}"/>
              </a:ext>
            </a:extLst>
          </p:cNvPr>
          <p:cNvSpPr txBox="1">
            <a:spLocks/>
          </p:cNvSpPr>
          <p:nvPr/>
        </p:nvSpPr>
        <p:spPr>
          <a:xfrm>
            <a:off x="8004726" y="4775019"/>
            <a:ext cx="365571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כ-50 ד'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AE55A0CF-4F98-9F8B-2329-789FD044F696}"/>
              </a:ext>
            </a:extLst>
          </p:cNvPr>
          <p:cNvSpPr txBox="1">
            <a:spLocks/>
          </p:cNvSpPr>
          <p:nvPr/>
        </p:nvSpPr>
        <p:spPr>
          <a:xfrm>
            <a:off x="7932298" y="5835578"/>
            <a:ext cx="3655714" cy="76553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בעלות: </a:t>
            </a:r>
          </a:p>
          <a:p>
            <a:r>
              <a:rPr lang="he-IL" sz="2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מנהל מקרקעי ישראל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AD0343F-3706-AB4B-21E9-CEC813A65C4C}"/>
              </a:ext>
            </a:extLst>
          </p:cNvPr>
          <p:cNvSpPr/>
          <p:nvPr/>
        </p:nvSpPr>
        <p:spPr>
          <a:xfrm>
            <a:off x="10835112" y="93706"/>
            <a:ext cx="1198554" cy="121107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/>
            <a:r>
              <a:rPr lang="en-US" sz="5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84BEDB2-3AD8-DD75-C84D-AA69AAFFA4AF}"/>
              </a:ext>
            </a:extLst>
          </p:cNvPr>
          <p:cNvSpPr txBox="1"/>
          <p:nvPr/>
        </p:nvSpPr>
        <p:spPr>
          <a:xfrm>
            <a:off x="4561062" y="486492"/>
            <a:ext cx="6274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"משולש כפר ביל״ו” בצמידות לקפלן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89D86AD-CFE4-DE5F-FA62-4E7BB4D06FD3}"/>
              </a:ext>
            </a:extLst>
          </p:cNvPr>
          <p:cNvSpPr txBox="1"/>
          <p:nvPr/>
        </p:nvSpPr>
        <p:spPr>
          <a:xfrm>
            <a:off x="7532483" y="1773005"/>
            <a:ext cx="4274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נחיצות לעיר: </a:t>
            </a:r>
          </a:p>
          <a:p>
            <a:r>
              <a:rPr lang="he-IL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חיזוק מסחר/תעסוקה בצמידות לבית החולים קפלן ומוקדי שירות. </a:t>
            </a:r>
          </a:p>
          <a:p>
            <a:r>
              <a:rPr lang="he-IL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חיבור טבעי לרקמה עירונית קיימת.</a:t>
            </a: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0248EEA8-7376-81E9-5695-D42F802A4D6D}"/>
              </a:ext>
            </a:extLst>
          </p:cNvPr>
          <p:cNvGrpSpPr/>
          <p:nvPr/>
        </p:nvGrpSpPr>
        <p:grpSpPr>
          <a:xfrm>
            <a:off x="158334" y="2174813"/>
            <a:ext cx="6640818" cy="4620848"/>
            <a:chOff x="4160352" y="2014605"/>
            <a:chExt cx="3871296" cy="2828789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A77A25F3-C2AB-7728-B13D-2F598488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0352" y="2014605"/>
              <a:ext cx="3871296" cy="2828789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7420DE24-A1DA-CC1A-6F1F-563555CED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8693" y="2014605"/>
              <a:ext cx="1969179" cy="2395936"/>
            </a:xfrm>
            <a:prstGeom prst="rect">
              <a:avLst/>
            </a:prstGeom>
          </p:spPr>
        </p:pic>
      </p:grp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55B87E36-0AC3-8603-3897-80EE4F7273B3}"/>
              </a:ext>
            </a:extLst>
          </p:cNvPr>
          <p:cNvSpPr txBox="1"/>
          <p:nvPr/>
        </p:nvSpPr>
        <p:spPr>
          <a:xfrm>
            <a:off x="4485450" y="32307"/>
            <a:ext cx="6274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שטחי שיפוט מהמועצה האזורית גזר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C8B26F54-C3D6-DDD5-7A94-D01DC91A6EDF}"/>
              </a:ext>
            </a:extLst>
          </p:cNvPr>
          <p:cNvGrpSpPr/>
          <p:nvPr/>
        </p:nvGrpSpPr>
        <p:grpSpPr>
          <a:xfrm>
            <a:off x="158334" y="82553"/>
            <a:ext cx="3770870" cy="1977427"/>
            <a:chOff x="3103124" y="1502827"/>
            <a:chExt cx="8482519" cy="4367816"/>
          </a:xfrm>
        </p:grpSpPr>
        <p:pic>
          <p:nvPicPr>
            <p:cNvPr id="18" name="תמונה 17" descr="תמונה שמכילה מפה, טקסט, אטלס, צילום מסך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910FCEDA-6422-88AF-B835-53441CFE2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0040"/>
            <a:stretch>
              <a:fillRect/>
            </a:stretch>
          </p:blipFill>
          <p:spPr>
            <a:xfrm>
              <a:off x="3103124" y="1502827"/>
              <a:ext cx="8482519" cy="4367816"/>
            </a:xfrm>
            <a:prstGeom prst="rect">
              <a:avLst/>
            </a:prstGeom>
          </p:spPr>
        </p:pic>
        <p:sp>
          <p:nvSpPr>
            <p:cNvPr id="19" name="צורה חופשית: צורה 18">
              <a:extLst>
                <a:ext uri="{FF2B5EF4-FFF2-40B4-BE49-F238E27FC236}">
                  <a16:creationId xmlns:a16="http://schemas.microsoft.com/office/drawing/2014/main" id="{8E6032C2-A7C1-ECB6-F8DE-9F72C316EA33}"/>
                </a:ext>
              </a:extLst>
            </p:cNvPr>
            <p:cNvSpPr/>
            <p:nvPr/>
          </p:nvSpPr>
          <p:spPr>
            <a:xfrm>
              <a:off x="7900988" y="4338638"/>
              <a:ext cx="366712" cy="419100"/>
            </a:xfrm>
            <a:custGeom>
              <a:avLst/>
              <a:gdLst>
                <a:gd name="csX0" fmla="*/ 328612 w 366712"/>
                <a:gd name="csY0" fmla="*/ 0 h 419100"/>
                <a:gd name="csX1" fmla="*/ 366712 w 366712"/>
                <a:gd name="csY1" fmla="*/ 140493 h 419100"/>
                <a:gd name="csX2" fmla="*/ 92868 w 366712"/>
                <a:gd name="csY2" fmla="*/ 419100 h 419100"/>
                <a:gd name="csX3" fmla="*/ 0 w 366712"/>
                <a:gd name="csY3" fmla="*/ 354806 h 419100"/>
                <a:gd name="csX4" fmla="*/ 123825 w 366712"/>
                <a:gd name="csY4" fmla="*/ 185737 h 419100"/>
                <a:gd name="csX5" fmla="*/ 250031 w 366712"/>
                <a:gd name="csY5" fmla="*/ 78581 h 419100"/>
                <a:gd name="csX6" fmla="*/ 328612 w 366712"/>
                <a:gd name="csY6" fmla="*/ 0 h 4191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66712" h="419100">
                  <a:moveTo>
                    <a:pt x="328612" y="0"/>
                  </a:moveTo>
                  <a:lnTo>
                    <a:pt x="366712" y="140493"/>
                  </a:lnTo>
                  <a:lnTo>
                    <a:pt x="92868" y="419100"/>
                  </a:lnTo>
                  <a:lnTo>
                    <a:pt x="0" y="354806"/>
                  </a:lnTo>
                  <a:lnTo>
                    <a:pt x="123825" y="185737"/>
                  </a:lnTo>
                  <a:lnTo>
                    <a:pt x="250031" y="78581"/>
                  </a:lnTo>
                  <a:lnTo>
                    <a:pt x="328612" y="0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צורה חופשית: צורה 19">
              <a:extLst>
                <a:ext uri="{FF2B5EF4-FFF2-40B4-BE49-F238E27FC236}">
                  <a16:creationId xmlns:a16="http://schemas.microsoft.com/office/drawing/2014/main" id="{48D891C9-71F2-715D-4ED2-D94EDE0F5924}"/>
                </a:ext>
              </a:extLst>
            </p:cNvPr>
            <p:cNvSpPr/>
            <p:nvPr/>
          </p:nvSpPr>
          <p:spPr>
            <a:xfrm>
              <a:off x="8267700" y="4469606"/>
              <a:ext cx="0" cy="0"/>
            </a:xfrm>
            <a:custGeom>
              <a:avLst/>
              <a:gdLst>
                <a:gd name="csX0" fmla="*/ 0 w 0"/>
                <a:gd name="csY0" fmla="*/ 0 h 0"/>
                <a:gd name="csX1" fmla="*/ 0 w 0"/>
                <a:gd name="csY1" fmla="*/ 0 h 0"/>
                <a:gd name="csX2" fmla="*/ 0 w 0"/>
                <a:gd name="csY2" fmla="*/ 0 h 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צורה חופשית: צורה 20">
              <a:extLst>
                <a:ext uri="{FF2B5EF4-FFF2-40B4-BE49-F238E27FC236}">
                  <a16:creationId xmlns:a16="http://schemas.microsoft.com/office/drawing/2014/main" id="{2A368220-B501-DD5D-B7E3-E2AC0B6BA02E}"/>
                </a:ext>
              </a:extLst>
            </p:cNvPr>
            <p:cNvSpPr/>
            <p:nvPr/>
          </p:nvSpPr>
          <p:spPr>
            <a:xfrm>
              <a:off x="8231981" y="3971925"/>
              <a:ext cx="378619" cy="490538"/>
            </a:xfrm>
            <a:custGeom>
              <a:avLst/>
              <a:gdLst>
                <a:gd name="csX0" fmla="*/ 50007 w 378619"/>
                <a:gd name="csY0" fmla="*/ 490538 h 490538"/>
                <a:gd name="csX1" fmla="*/ 145257 w 378619"/>
                <a:gd name="csY1" fmla="*/ 359569 h 490538"/>
                <a:gd name="csX2" fmla="*/ 195263 w 378619"/>
                <a:gd name="csY2" fmla="*/ 373856 h 490538"/>
                <a:gd name="csX3" fmla="*/ 378619 w 378619"/>
                <a:gd name="csY3" fmla="*/ 0 h 490538"/>
                <a:gd name="csX4" fmla="*/ 211932 w 378619"/>
                <a:gd name="csY4" fmla="*/ 161925 h 490538"/>
                <a:gd name="csX5" fmla="*/ 92869 w 378619"/>
                <a:gd name="csY5" fmla="*/ 261938 h 490538"/>
                <a:gd name="csX6" fmla="*/ 0 w 378619"/>
                <a:gd name="csY6" fmla="*/ 354806 h 490538"/>
                <a:gd name="csX7" fmla="*/ 50007 w 378619"/>
                <a:gd name="csY7" fmla="*/ 490538 h 4905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78619" h="490538">
                  <a:moveTo>
                    <a:pt x="50007" y="490538"/>
                  </a:moveTo>
                  <a:lnTo>
                    <a:pt x="145257" y="359569"/>
                  </a:lnTo>
                  <a:lnTo>
                    <a:pt x="195263" y="373856"/>
                  </a:lnTo>
                  <a:lnTo>
                    <a:pt x="378619" y="0"/>
                  </a:lnTo>
                  <a:lnTo>
                    <a:pt x="211932" y="161925"/>
                  </a:lnTo>
                  <a:lnTo>
                    <a:pt x="92869" y="261938"/>
                  </a:lnTo>
                  <a:lnTo>
                    <a:pt x="0" y="354806"/>
                  </a:lnTo>
                  <a:lnTo>
                    <a:pt x="50007" y="490538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צורה חופשית: צורה 21">
              <a:extLst>
                <a:ext uri="{FF2B5EF4-FFF2-40B4-BE49-F238E27FC236}">
                  <a16:creationId xmlns:a16="http://schemas.microsoft.com/office/drawing/2014/main" id="{403F2352-BA3A-F794-F9E4-53ED34E4AD4F}"/>
                </a:ext>
              </a:extLst>
            </p:cNvPr>
            <p:cNvSpPr/>
            <p:nvPr/>
          </p:nvSpPr>
          <p:spPr>
            <a:xfrm>
              <a:off x="9036844" y="3343275"/>
              <a:ext cx="357187" cy="319088"/>
            </a:xfrm>
            <a:custGeom>
              <a:avLst/>
              <a:gdLst>
                <a:gd name="csX0" fmla="*/ 0 w 357187"/>
                <a:gd name="csY0" fmla="*/ 202406 h 319088"/>
                <a:gd name="csX1" fmla="*/ 100012 w 357187"/>
                <a:gd name="csY1" fmla="*/ 264319 h 319088"/>
                <a:gd name="csX2" fmla="*/ 240506 w 357187"/>
                <a:gd name="csY2" fmla="*/ 319088 h 319088"/>
                <a:gd name="csX3" fmla="*/ 357187 w 357187"/>
                <a:gd name="csY3" fmla="*/ 159544 h 319088"/>
                <a:gd name="csX4" fmla="*/ 121444 w 357187"/>
                <a:gd name="csY4" fmla="*/ 0 h 319088"/>
                <a:gd name="csX5" fmla="*/ 0 w 357187"/>
                <a:gd name="csY5" fmla="*/ 202406 h 3190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57187" h="319088">
                  <a:moveTo>
                    <a:pt x="0" y="202406"/>
                  </a:moveTo>
                  <a:lnTo>
                    <a:pt x="100012" y="264319"/>
                  </a:lnTo>
                  <a:lnTo>
                    <a:pt x="240506" y="319088"/>
                  </a:lnTo>
                  <a:lnTo>
                    <a:pt x="357187" y="159544"/>
                  </a:lnTo>
                  <a:lnTo>
                    <a:pt x="121444" y="0"/>
                  </a:lnTo>
                  <a:lnTo>
                    <a:pt x="0" y="202406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צורה חופשית: צורה 22">
              <a:extLst>
                <a:ext uri="{FF2B5EF4-FFF2-40B4-BE49-F238E27FC236}">
                  <a16:creationId xmlns:a16="http://schemas.microsoft.com/office/drawing/2014/main" id="{76DF5141-2DD5-499D-D205-342BBE58A17D}"/>
                </a:ext>
              </a:extLst>
            </p:cNvPr>
            <p:cNvSpPr/>
            <p:nvPr/>
          </p:nvSpPr>
          <p:spPr>
            <a:xfrm>
              <a:off x="8672513" y="3507581"/>
              <a:ext cx="847725" cy="626269"/>
            </a:xfrm>
            <a:custGeom>
              <a:avLst/>
              <a:gdLst>
                <a:gd name="csX0" fmla="*/ 645318 w 847725"/>
                <a:gd name="csY0" fmla="*/ 626269 h 626269"/>
                <a:gd name="csX1" fmla="*/ 566737 w 847725"/>
                <a:gd name="csY1" fmla="*/ 597694 h 626269"/>
                <a:gd name="csX2" fmla="*/ 485775 w 847725"/>
                <a:gd name="csY2" fmla="*/ 595313 h 626269"/>
                <a:gd name="csX3" fmla="*/ 347662 w 847725"/>
                <a:gd name="csY3" fmla="*/ 535782 h 626269"/>
                <a:gd name="csX4" fmla="*/ 397668 w 847725"/>
                <a:gd name="csY4" fmla="*/ 471488 h 626269"/>
                <a:gd name="csX5" fmla="*/ 152400 w 847725"/>
                <a:gd name="csY5" fmla="*/ 407194 h 626269"/>
                <a:gd name="csX6" fmla="*/ 0 w 847725"/>
                <a:gd name="csY6" fmla="*/ 342900 h 626269"/>
                <a:gd name="csX7" fmla="*/ 223837 w 847725"/>
                <a:gd name="csY7" fmla="*/ 0 h 626269"/>
                <a:gd name="csX8" fmla="*/ 369093 w 847725"/>
                <a:gd name="csY8" fmla="*/ 35719 h 626269"/>
                <a:gd name="csX9" fmla="*/ 497681 w 847725"/>
                <a:gd name="csY9" fmla="*/ 123825 h 626269"/>
                <a:gd name="csX10" fmla="*/ 614362 w 847725"/>
                <a:gd name="csY10" fmla="*/ 159544 h 626269"/>
                <a:gd name="csX11" fmla="*/ 847725 w 847725"/>
                <a:gd name="csY11" fmla="*/ 404813 h 626269"/>
                <a:gd name="csX12" fmla="*/ 645318 w 847725"/>
                <a:gd name="csY12" fmla="*/ 626269 h 6262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47725" h="626269">
                  <a:moveTo>
                    <a:pt x="645318" y="626269"/>
                  </a:moveTo>
                  <a:lnTo>
                    <a:pt x="566737" y="597694"/>
                  </a:lnTo>
                  <a:lnTo>
                    <a:pt x="485775" y="595313"/>
                  </a:lnTo>
                  <a:lnTo>
                    <a:pt x="347662" y="535782"/>
                  </a:lnTo>
                  <a:lnTo>
                    <a:pt x="397668" y="471488"/>
                  </a:lnTo>
                  <a:lnTo>
                    <a:pt x="152400" y="407194"/>
                  </a:lnTo>
                  <a:lnTo>
                    <a:pt x="0" y="342900"/>
                  </a:lnTo>
                  <a:lnTo>
                    <a:pt x="223837" y="0"/>
                  </a:lnTo>
                  <a:lnTo>
                    <a:pt x="369093" y="35719"/>
                  </a:lnTo>
                  <a:lnTo>
                    <a:pt x="497681" y="123825"/>
                  </a:lnTo>
                  <a:lnTo>
                    <a:pt x="614362" y="159544"/>
                  </a:lnTo>
                  <a:lnTo>
                    <a:pt x="847725" y="404813"/>
                  </a:lnTo>
                  <a:lnTo>
                    <a:pt x="645318" y="626269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7E6FA1E9-33F9-2458-3298-82B472C9CA34}"/>
                </a:ext>
              </a:extLst>
            </p:cNvPr>
            <p:cNvSpPr txBox="1"/>
            <p:nvPr/>
          </p:nvSpPr>
          <p:spPr>
            <a:xfrm>
              <a:off x="9394031" y="3590329"/>
              <a:ext cx="753314" cy="2750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1</a:t>
              </a:r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F4804B28-93CB-227E-92FE-CA3ADFB82A4B}"/>
                </a:ext>
              </a:extLst>
            </p:cNvPr>
            <p:cNvSpPr txBox="1"/>
            <p:nvPr/>
          </p:nvSpPr>
          <p:spPr>
            <a:xfrm>
              <a:off x="8013610" y="3706289"/>
              <a:ext cx="753315" cy="2750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3</a:t>
              </a:r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02DC65F5-574B-1CBD-082C-C04C99B07559}"/>
                </a:ext>
              </a:extLst>
            </p:cNvPr>
            <p:cNvSpPr txBox="1"/>
            <p:nvPr/>
          </p:nvSpPr>
          <p:spPr>
            <a:xfrm>
              <a:off x="7667977" y="4247001"/>
              <a:ext cx="753315" cy="2750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2</a:t>
              </a:r>
            </a:p>
          </p:txBody>
        </p:sp>
        <p:sp>
          <p:nvSpPr>
            <p:cNvPr id="27" name="צורה חופשית: צורה 26">
              <a:extLst>
                <a:ext uri="{FF2B5EF4-FFF2-40B4-BE49-F238E27FC236}">
                  <a16:creationId xmlns:a16="http://schemas.microsoft.com/office/drawing/2014/main" id="{B461DC97-7002-9602-5A55-833D58D39D4D}"/>
                </a:ext>
              </a:extLst>
            </p:cNvPr>
            <p:cNvSpPr/>
            <p:nvPr/>
          </p:nvSpPr>
          <p:spPr>
            <a:xfrm>
              <a:off x="8336756" y="3490913"/>
              <a:ext cx="502444" cy="502443"/>
            </a:xfrm>
            <a:custGeom>
              <a:avLst/>
              <a:gdLst>
                <a:gd name="csX0" fmla="*/ 502444 w 502444"/>
                <a:gd name="csY0" fmla="*/ 92868 h 502443"/>
                <a:gd name="csX1" fmla="*/ 259557 w 502444"/>
                <a:gd name="csY1" fmla="*/ 0 h 502443"/>
                <a:gd name="csX2" fmla="*/ 266700 w 502444"/>
                <a:gd name="csY2" fmla="*/ 40481 h 502443"/>
                <a:gd name="csX3" fmla="*/ 138113 w 502444"/>
                <a:gd name="csY3" fmla="*/ 52387 h 502443"/>
                <a:gd name="csX4" fmla="*/ 0 w 502444"/>
                <a:gd name="csY4" fmla="*/ 100012 h 502443"/>
                <a:gd name="csX5" fmla="*/ 57150 w 502444"/>
                <a:gd name="csY5" fmla="*/ 290512 h 502443"/>
                <a:gd name="csX6" fmla="*/ 183357 w 502444"/>
                <a:gd name="csY6" fmla="*/ 288131 h 502443"/>
                <a:gd name="csX7" fmla="*/ 216694 w 502444"/>
                <a:gd name="csY7" fmla="*/ 326231 h 502443"/>
                <a:gd name="csX8" fmla="*/ 180975 w 502444"/>
                <a:gd name="csY8" fmla="*/ 373856 h 502443"/>
                <a:gd name="csX9" fmla="*/ 238125 w 502444"/>
                <a:gd name="csY9" fmla="*/ 502443 h 502443"/>
                <a:gd name="csX10" fmla="*/ 502444 w 502444"/>
                <a:gd name="csY10" fmla="*/ 92868 h 5024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02444" h="502443">
                  <a:moveTo>
                    <a:pt x="502444" y="92868"/>
                  </a:moveTo>
                  <a:lnTo>
                    <a:pt x="259557" y="0"/>
                  </a:lnTo>
                  <a:lnTo>
                    <a:pt x="266700" y="40481"/>
                  </a:lnTo>
                  <a:lnTo>
                    <a:pt x="138113" y="52387"/>
                  </a:lnTo>
                  <a:lnTo>
                    <a:pt x="0" y="100012"/>
                  </a:lnTo>
                  <a:lnTo>
                    <a:pt x="57150" y="290512"/>
                  </a:lnTo>
                  <a:lnTo>
                    <a:pt x="183357" y="288131"/>
                  </a:lnTo>
                  <a:lnTo>
                    <a:pt x="216694" y="326231"/>
                  </a:lnTo>
                  <a:lnTo>
                    <a:pt x="180975" y="373856"/>
                  </a:lnTo>
                  <a:lnTo>
                    <a:pt x="238125" y="502443"/>
                  </a:lnTo>
                  <a:lnTo>
                    <a:pt x="502444" y="92868"/>
                  </a:lnTo>
                  <a:close/>
                </a:path>
              </a:pathLst>
            </a:custGeom>
            <a:noFill/>
            <a:ln>
              <a:solidFill>
                <a:srgbClr val="3E6D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3A1391B1-3C96-CF58-59EF-3DE9824720AD}"/>
              </a:ext>
            </a:extLst>
          </p:cNvPr>
          <p:cNvSpPr txBox="1"/>
          <p:nvPr/>
        </p:nvSpPr>
        <p:spPr>
          <a:xfrm>
            <a:off x="2768724" y="4751701"/>
            <a:ext cx="10827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3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1896922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59ADB1-835F-73A4-E093-C2EB81B7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נוסח לאישור במועצה: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0DAD7A-89A5-8D7A-BCCF-D58621463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172" y="1690688"/>
            <a:ext cx="584024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לאשר פניה לוועדת הגאוגרפית של משרד הפנים בעניין שינוי גבולות העיר רחובות בנושאים שלהלן: </a:t>
            </a:r>
          </a:p>
          <a:p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הכללת שטח של 3500 ד' , שטחים ממזרח לכביש 40, מתחום השיפוט של המועצה האזורית גזר. </a:t>
            </a:r>
          </a:p>
          <a:p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הכללת שטח של 100 ד' , ממזרח לעיר רחובות, מתחום השיפוט של המועצה האזורית גזר. </a:t>
            </a:r>
          </a:p>
          <a:p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הכללת שטח של 50 ד' , בצמידות לביה"ח קפלן, מתחום השיפוט של המועצה האזורית גזר. </a:t>
            </a:r>
          </a:p>
          <a:p>
            <a:pPr marL="0" indent="0">
              <a:buNone/>
            </a:pPr>
            <a:endParaRPr lang="he-I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2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DAEAD-A0DE-7875-F1CD-23207B09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C5441EF7-6F76-FF5E-CBAD-50080E8FB976}"/>
              </a:ext>
            </a:extLst>
          </p:cNvPr>
          <p:cNvSpPr txBox="1"/>
          <p:nvPr/>
        </p:nvSpPr>
        <p:spPr>
          <a:xfrm>
            <a:off x="0" y="973624"/>
            <a:ext cx="11718327" cy="2203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457200" algn="ctr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10800" b="1" spc="-6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הוצג ואושר במועצה</a:t>
            </a:r>
          </a:p>
          <a:p>
            <a:pPr indent="457200" algn="ctr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10800" b="1" spc="-6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ספטמבר 2024</a:t>
            </a:r>
          </a:p>
          <a:p>
            <a:pPr algn="ctr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229A3AF8-FE69-9629-D1AF-25005A7672E1}"/>
              </a:ext>
            </a:extLst>
          </p:cNvPr>
          <p:cNvSpPr/>
          <p:nvPr/>
        </p:nvSpPr>
        <p:spPr>
          <a:xfrm>
            <a:off x="8234490" y="1805284"/>
            <a:ext cx="3163078" cy="68297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/>
          </a:p>
        </p:txBody>
      </p:sp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AC414B45-96AE-2979-BEDE-2255738B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e-IL" noProof="0" smtClean="0"/>
              <a:pPr/>
              <a:t>2</a:t>
            </a:fld>
            <a:endParaRPr lang="he-IL" noProof="0" dirty="0"/>
          </a:p>
        </p:txBody>
      </p:sp>
      <p:pic>
        <p:nvPicPr>
          <p:cNvPr id="4" name="תמונה 3" descr="תמונה שמכילה טקסט, צילום מסך, גופן, מספ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8A88D82-B008-A2CB-3B0B-E20B937F1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829537"/>
            <a:ext cx="68580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18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896FBF4-8107-24CC-D2B0-F76C607AD0C9}"/>
              </a:ext>
            </a:extLst>
          </p:cNvPr>
          <p:cNvSpPr txBox="1"/>
          <p:nvPr/>
        </p:nvSpPr>
        <p:spPr>
          <a:xfrm>
            <a:off x="96815" y="6457890"/>
            <a:ext cx="51136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לשכת מהנדסת העיר – מנהל הנדסה רחובות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FA499FC-192E-8F1D-F398-218C658D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3" y="106337"/>
            <a:ext cx="5036321" cy="3500146"/>
          </a:xfrm>
          <a:prstGeom prst="rect">
            <a:avLst/>
          </a:prstGeom>
        </p:spPr>
      </p:pic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322F9343-428F-B618-BFC4-C5A638D2A1D9}"/>
              </a:ext>
            </a:extLst>
          </p:cNvPr>
          <p:cNvCxnSpPr>
            <a:cxnSpLocks/>
          </p:cNvCxnSpPr>
          <p:nvPr/>
        </p:nvCxnSpPr>
        <p:spPr>
          <a:xfrm flipH="1">
            <a:off x="4030514" y="2153540"/>
            <a:ext cx="1891722" cy="5158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6D7577E6-F8FE-CD09-9D05-69C37BF82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163031"/>
            <a:ext cx="6096000" cy="4944484"/>
          </a:xfrm>
          <a:prstGeom prst="rect">
            <a:avLst/>
          </a:prstGeom>
        </p:spPr>
      </p:pic>
      <p:sp>
        <p:nvSpPr>
          <p:cNvPr id="2" name="אליפסה 1">
            <a:extLst>
              <a:ext uri="{FF2B5EF4-FFF2-40B4-BE49-F238E27FC236}">
                <a16:creationId xmlns:a16="http://schemas.microsoft.com/office/drawing/2014/main" id="{25F868CC-D65C-8C68-B5D9-6FE467780019}"/>
              </a:ext>
            </a:extLst>
          </p:cNvPr>
          <p:cNvSpPr/>
          <p:nvPr/>
        </p:nvSpPr>
        <p:spPr>
          <a:xfrm>
            <a:off x="10944136" y="48606"/>
            <a:ext cx="1099933" cy="111234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/>
            <a:r>
              <a:rPr lang="en-US" sz="3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1BC23D85-125B-C9BE-CF3B-C5704FF2F22F}"/>
              </a:ext>
            </a:extLst>
          </p:cNvPr>
          <p:cNvSpPr txBox="1"/>
          <p:nvPr/>
        </p:nvSpPr>
        <p:spPr>
          <a:xfrm>
            <a:off x="5734050" y="225941"/>
            <a:ext cx="50363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מיכלים</a:t>
            </a: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117 דונם</a:t>
            </a:r>
          </a:p>
        </p:txBody>
      </p:sp>
      <p:graphicFrame>
        <p:nvGraphicFramePr>
          <p:cNvPr id="6" name="טבלה 5">
            <a:extLst>
              <a:ext uri="{FF2B5EF4-FFF2-40B4-BE49-F238E27FC236}">
                <a16:creationId xmlns:a16="http://schemas.microsoft.com/office/drawing/2014/main" id="{84761D11-49D7-6009-BB25-AB7DCA76F3D3}"/>
              </a:ext>
            </a:extLst>
          </p:cNvPr>
          <p:cNvGraphicFramePr>
            <a:graphicFrameLocks noGrp="1"/>
          </p:cNvGraphicFramePr>
          <p:nvPr/>
        </p:nvGraphicFramePr>
        <p:xfrm>
          <a:off x="1609684" y="6274899"/>
          <a:ext cx="9728200" cy="438150"/>
        </p:xfrm>
        <a:graphic>
          <a:graphicData uri="http://schemas.openxmlformats.org/drawingml/2006/table">
            <a:tbl>
              <a:tblPr rtl="1"/>
              <a:tblGrid>
                <a:gridCol w="1777420">
                  <a:extLst>
                    <a:ext uri="{9D8B030D-6E8A-4147-A177-3AD203B41FA5}">
                      <a16:colId xmlns:a16="http://schemas.microsoft.com/office/drawing/2014/main" val="3792238552"/>
                    </a:ext>
                  </a:extLst>
                </a:gridCol>
                <a:gridCol w="685576">
                  <a:extLst>
                    <a:ext uri="{9D8B030D-6E8A-4147-A177-3AD203B41FA5}">
                      <a16:colId xmlns:a16="http://schemas.microsoft.com/office/drawing/2014/main" val="1605513050"/>
                    </a:ext>
                  </a:extLst>
                </a:gridCol>
                <a:gridCol w="1002973">
                  <a:extLst>
                    <a:ext uri="{9D8B030D-6E8A-4147-A177-3AD203B41FA5}">
                      <a16:colId xmlns:a16="http://schemas.microsoft.com/office/drawing/2014/main" val="3234718094"/>
                    </a:ext>
                  </a:extLst>
                </a:gridCol>
                <a:gridCol w="901406">
                  <a:extLst>
                    <a:ext uri="{9D8B030D-6E8A-4147-A177-3AD203B41FA5}">
                      <a16:colId xmlns:a16="http://schemas.microsoft.com/office/drawing/2014/main" val="1391407696"/>
                    </a:ext>
                  </a:extLst>
                </a:gridCol>
                <a:gridCol w="1358457">
                  <a:extLst>
                    <a:ext uri="{9D8B030D-6E8A-4147-A177-3AD203B41FA5}">
                      <a16:colId xmlns:a16="http://schemas.microsoft.com/office/drawing/2014/main" val="4085283336"/>
                    </a:ext>
                  </a:extLst>
                </a:gridCol>
                <a:gridCol w="685576">
                  <a:extLst>
                    <a:ext uri="{9D8B030D-6E8A-4147-A177-3AD203B41FA5}">
                      <a16:colId xmlns:a16="http://schemas.microsoft.com/office/drawing/2014/main" val="3663486640"/>
                    </a:ext>
                  </a:extLst>
                </a:gridCol>
                <a:gridCol w="1498111">
                  <a:extLst>
                    <a:ext uri="{9D8B030D-6E8A-4147-A177-3AD203B41FA5}">
                      <a16:colId xmlns:a16="http://schemas.microsoft.com/office/drawing/2014/main" val="2333631430"/>
                    </a:ext>
                  </a:extLst>
                </a:gridCol>
                <a:gridCol w="1818681">
                  <a:extLst>
                    <a:ext uri="{9D8B030D-6E8A-4147-A177-3AD203B41FA5}">
                      <a16:colId xmlns:a16="http://schemas.microsoft.com/office/drawing/2014/main" val="2981301726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סעיף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יעוד קרקע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תחום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תא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גוש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חלקה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הערות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2876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החלטת מועצה מיום  30.9.24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מתקנים הנדסיים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שינוי גבולות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מתקנים הנדסיים תש"ן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4754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ח"ח 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 fontAlgn="b">
                        <a:buNone/>
                      </a:pPr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תתל/83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700726"/>
                  </a:ext>
                </a:extLst>
              </a:tr>
            </a:tbl>
          </a:graphicData>
        </a:graphic>
      </p:graphicFrame>
      <p:sp>
        <p:nvSpPr>
          <p:cNvPr id="5" name="כותרת 1">
            <a:extLst>
              <a:ext uri="{FF2B5EF4-FFF2-40B4-BE49-F238E27FC236}">
                <a16:creationId xmlns:a16="http://schemas.microsoft.com/office/drawing/2014/main" id="{1A499F42-494A-7D7A-A4D4-AFEA7F3384B1}"/>
              </a:ext>
            </a:extLst>
          </p:cNvPr>
          <p:cNvSpPr txBox="1">
            <a:spLocks/>
          </p:cNvSpPr>
          <p:nvPr/>
        </p:nvSpPr>
        <p:spPr>
          <a:xfrm>
            <a:off x="0" y="3465421"/>
            <a:ext cx="4087753" cy="76553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בעלות: מנהל מקרקעי ישראל </a:t>
            </a:r>
          </a:p>
        </p:txBody>
      </p:sp>
      <p:pic>
        <p:nvPicPr>
          <p:cNvPr id="9" name="תמונה 8" descr="תמונה שמכילה מפה, תוכנית,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A2C3F60-3D1B-CD57-240D-DE022222A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41" y="4008312"/>
            <a:ext cx="2521382" cy="2182895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A73879ED-5F78-18F9-98AD-A7CAF8A85383}"/>
              </a:ext>
            </a:extLst>
          </p:cNvPr>
          <p:cNvGrpSpPr/>
          <p:nvPr/>
        </p:nvGrpSpPr>
        <p:grpSpPr>
          <a:xfrm>
            <a:off x="2735006" y="4303589"/>
            <a:ext cx="1057218" cy="1592339"/>
            <a:chOff x="10458392" y="1112761"/>
            <a:chExt cx="1638301" cy="2257423"/>
          </a:xfrm>
        </p:grpSpPr>
        <p:pic>
          <p:nvPicPr>
            <p:cNvPr id="11" name="תמונה 10" descr="תמונה שמכילה טקסט, עיצוב, צילום מסך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16ED7C3E-D342-109C-3FBA-C8E83CC80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045" t="22668"/>
            <a:stretch>
              <a:fillRect/>
            </a:stretch>
          </p:blipFill>
          <p:spPr>
            <a:xfrm>
              <a:off x="10458392" y="1112761"/>
              <a:ext cx="1609725" cy="1142999"/>
            </a:xfrm>
            <a:prstGeom prst="rect">
              <a:avLst/>
            </a:prstGeom>
          </p:spPr>
        </p:pic>
        <p:pic>
          <p:nvPicPr>
            <p:cNvPr id="12" name="תמונה 11" descr="תמונה שמכילה טקסט, גופן, תרשים, עיצוב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4ED0FFD6-7A39-326D-41C9-703462B6F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393" y="2227185"/>
              <a:ext cx="1638300" cy="114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60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D76B422-738F-6854-49BE-84FA7109FA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13" t="-387" r="5462" b="88866"/>
          <a:stretch>
            <a:fillRect/>
          </a:stretch>
        </p:blipFill>
        <p:spPr>
          <a:xfrm>
            <a:off x="5984323" y="190123"/>
            <a:ext cx="5785182" cy="771357"/>
          </a:xfrm>
          <a:prstGeom prst="rect">
            <a:avLst/>
          </a:prstGeom>
        </p:spPr>
      </p:pic>
      <p:pic>
        <p:nvPicPr>
          <p:cNvPr id="6" name="תמונה 5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360C81B-DDDF-AA7F-EB56-265BFA0A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1" t="86702" r="4517"/>
          <a:stretch>
            <a:fillRect/>
          </a:stretch>
        </p:blipFill>
        <p:spPr>
          <a:xfrm>
            <a:off x="199177" y="5285410"/>
            <a:ext cx="11570328" cy="77135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תמונה 6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374892A-5EF1-1C39-0056-9146F5A46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73" b="15054"/>
          <a:stretch>
            <a:fillRect/>
          </a:stretch>
        </p:blipFill>
        <p:spPr>
          <a:xfrm>
            <a:off x="950337" y="1104523"/>
            <a:ext cx="10888853" cy="36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93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5C12300-3077-F8A9-00FE-545AA42E44DF}"/>
              </a:ext>
            </a:extLst>
          </p:cNvPr>
          <p:cNvSpPr txBox="1"/>
          <p:nvPr/>
        </p:nvSpPr>
        <p:spPr>
          <a:xfrm>
            <a:off x="9693896" y="1436707"/>
            <a:ext cx="236612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אוגדה 98</a:t>
            </a: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he-IL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500 דונם</a:t>
            </a:r>
          </a:p>
        </p:txBody>
      </p:sp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1563B731-2197-83CB-14DD-A751D1AB7421}"/>
              </a:ext>
            </a:extLst>
          </p:cNvPr>
          <p:cNvCxnSpPr>
            <a:cxnSpLocks/>
          </p:cNvCxnSpPr>
          <p:nvPr/>
        </p:nvCxnSpPr>
        <p:spPr>
          <a:xfrm flipH="1">
            <a:off x="5938887" y="1348033"/>
            <a:ext cx="3862442" cy="21870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תמונה 5">
            <a:extLst>
              <a:ext uri="{FF2B5EF4-FFF2-40B4-BE49-F238E27FC236}">
                <a16:creationId xmlns:a16="http://schemas.microsoft.com/office/drawing/2014/main" id="{EEC1FBDC-8DE1-636E-59A4-D04FA571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683" y="131974"/>
            <a:ext cx="6438900" cy="6172200"/>
          </a:xfrm>
          <a:prstGeom prst="rect">
            <a:avLst/>
          </a:prstGeom>
        </p:spPr>
      </p:pic>
      <p:sp>
        <p:nvSpPr>
          <p:cNvPr id="9" name="צורה חופשית: צורה 8">
            <a:extLst>
              <a:ext uri="{FF2B5EF4-FFF2-40B4-BE49-F238E27FC236}">
                <a16:creationId xmlns:a16="http://schemas.microsoft.com/office/drawing/2014/main" id="{DC0AF150-0018-7E2F-14CD-453473106E4E}"/>
              </a:ext>
            </a:extLst>
          </p:cNvPr>
          <p:cNvSpPr/>
          <p:nvPr/>
        </p:nvSpPr>
        <p:spPr>
          <a:xfrm>
            <a:off x="4644610" y="1778130"/>
            <a:ext cx="4637988" cy="3582185"/>
          </a:xfrm>
          <a:custGeom>
            <a:avLst/>
            <a:gdLst>
              <a:gd name="connsiteX0" fmla="*/ 1376313 w 4637988"/>
              <a:gd name="connsiteY0" fmla="*/ 0 h 3582185"/>
              <a:gd name="connsiteX1" fmla="*/ 1753386 w 4637988"/>
              <a:gd name="connsiteY1" fmla="*/ 84841 h 3582185"/>
              <a:gd name="connsiteX2" fmla="*/ 2111604 w 4637988"/>
              <a:gd name="connsiteY2" fmla="*/ 348791 h 3582185"/>
              <a:gd name="connsiteX3" fmla="*/ 2564091 w 4637988"/>
              <a:gd name="connsiteY3" fmla="*/ 386499 h 3582185"/>
              <a:gd name="connsiteX4" fmla="*/ 2611225 w 4637988"/>
              <a:gd name="connsiteY4" fmla="*/ 546754 h 3582185"/>
              <a:gd name="connsiteX5" fmla="*/ 3101419 w 4637988"/>
              <a:gd name="connsiteY5" fmla="*/ 678730 h 3582185"/>
              <a:gd name="connsiteX6" fmla="*/ 3619893 w 4637988"/>
              <a:gd name="connsiteY6" fmla="*/ 1253765 h 3582185"/>
              <a:gd name="connsiteX7" fmla="*/ 3836709 w 4637988"/>
              <a:gd name="connsiteY7" fmla="*/ 1517715 h 3582185"/>
              <a:gd name="connsiteX8" fmla="*/ 4110087 w 4637988"/>
              <a:gd name="connsiteY8" fmla="*/ 1508288 h 3582185"/>
              <a:gd name="connsiteX9" fmla="*/ 4637988 w 4637988"/>
              <a:gd name="connsiteY9" fmla="*/ 2121031 h 3582185"/>
              <a:gd name="connsiteX10" fmla="*/ 4336330 w 4637988"/>
              <a:gd name="connsiteY10" fmla="*/ 2912882 h 3582185"/>
              <a:gd name="connsiteX11" fmla="*/ 3817856 w 4637988"/>
              <a:gd name="connsiteY11" fmla="*/ 3582185 h 3582185"/>
              <a:gd name="connsiteX12" fmla="*/ 3478491 w 4637988"/>
              <a:gd name="connsiteY12" fmla="*/ 3421930 h 3582185"/>
              <a:gd name="connsiteX13" fmla="*/ 2950590 w 4637988"/>
              <a:gd name="connsiteY13" fmla="*/ 3450210 h 3582185"/>
              <a:gd name="connsiteX14" fmla="*/ 2055043 w 4637988"/>
              <a:gd name="connsiteY14" fmla="*/ 3035431 h 3582185"/>
              <a:gd name="connsiteX15" fmla="*/ 2149311 w 4637988"/>
              <a:gd name="connsiteY15" fmla="*/ 2667785 h 3582185"/>
              <a:gd name="connsiteX16" fmla="*/ 0 w 4637988"/>
              <a:gd name="connsiteY16" fmla="*/ 1894787 h 3582185"/>
              <a:gd name="connsiteX17" fmla="*/ 1376313 w 4637988"/>
              <a:gd name="connsiteY17" fmla="*/ 0 h 358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37988" h="3582185">
                <a:moveTo>
                  <a:pt x="1376313" y="0"/>
                </a:moveTo>
                <a:lnTo>
                  <a:pt x="1753386" y="84841"/>
                </a:lnTo>
                <a:lnTo>
                  <a:pt x="2111604" y="348791"/>
                </a:lnTo>
                <a:lnTo>
                  <a:pt x="2564091" y="386499"/>
                </a:lnTo>
                <a:lnTo>
                  <a:pt x="2611225" y="546754"/>
                </a:lnTo>
                <a:lnTo>
                  <a:pt x="3101419" y="678730"/>
                </a:lnTo>
                <a:lnTo>
                  <a:pt x="3619893" y="1253765"/>
                </a:lnTo>
                <a:lnTo>
                  <a:pt x="3836709" y="1517715"/>
                </a:lnTo>
                <a:lnTo>
                  <a:pt x="4110087" y="1508288"/>
                </a:lnTo>
                <a:lnTo>
                  <a:pt x="4637988" y="2121031"/>
                </a:lnTo>
                <a:lnTo>
                  <a:pt x="4336330" y="2912882"/>
                </a:lnTo>
                <a:lnTo>
                  <a:pt x="3817856" y="3582185"/>
                </a:lnTo>
                <a:lnTo>
                  <a:pt x="3478491" y="3421930"/>
                </a:lnTo>
                <a:lnTo>
                  <a:pt x="2950590" y="3450210"/>
                </a:lnTo>
                <a:lnTo>
                  <a:pt x="2055043" y="3035431"/>
                </a:lnTo>
                <a:lnTo>
                  <a:pt x="2149311" y="2667785"/>
                </a:lnTo>
                <a:lnTo>
                  <a:pt x="0" y="1894787"/>
                </a:lnTo>
                <a:lnTo>
                  <a:pt x="1376313" y="0"/>
                </a:lnTo>
                <a:close/>
              </a:path>
            </a:pathLst>
          </a:custGeom>
          <a:solidFill>
            <a:srgbClr val="3E6DD6">
              <a:alpha val="21961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EF6E2DA-8FC3-BB4F-9CE8-D7A3AAD85774}"/>
              </a:ext>
            </a:extLst>
          </p:cNvPr>
          <p:cNvSpPr txBox="1"/>
          <p:nvPr/>
        </p:nvSpPr>
        <p:spPr>
          <a:xfrm>
            <a:off x="96815" y="6457890"/>
            <a:ext cx="51136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לשכת מהנדסת העיר – מנהל הנדסה רחובות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31AFE97-453C-CC8D-FA2B-430CB0CD0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" y="131974"/>
            <a:ext cx="2739955" cy="1904216"/>
          </a:xfrm>
          <a:prstGeom prst="rect">
            <a:avLst/>
          </a:prstGeom>
        </p:spPr>
      </p:pic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EE83A945-AEB5-7FF7-7EC3-BF3462D315B3}"/>
              </a:ext>
            </a:extLst>
          </p:cNvPr>
          <p:cNvCxnSpPr>
            <a:cxnSpLocks/>
          </p:cNvCxnSpPr>
          <p:nvPr/>
        </p:nvCxnSpPr>
        <p:spPr>
          <a:xfrm flipH="1">
            <a:off x="2121031" y="1348033"/>
            <a:ext cx="7680298" cy="2922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אליפסה 9">
            <a:extLst>
              <a:ext uri="{FF2B5EF4-FFF2-40B4-BE49-F238E27FC236}">
                <a16:creationId xmlns:a16="http://schemas.microsoft.com/office/drawing/2014/main" id="{C1CFBD28-79AA-416B-DF63-66F093B1EA40}"/>
              </a:ext>
            </a:extLst>
          </p:cNvPr>
          <p:cNvSpPr/>
          <p:nvPr/>
        </p:nvSpPr>
        <p:spPr>
          <a:xfrm>
            <a:off x="10876960" y="225637"/>
            <a:ext cx="1150960" cy="121107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/>
            <a:r>
              <a:rPr lang="en-US" sz="3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F58C8AF0-156A-A387-3418-4A7A63D010DC}"/>
              </a:ext>
            </a:extLst>
          </p:cNvPr>
          <p:cNvGraphicFramePr>
            <a:graphicFrameLocks noGrp="1"/>
          </p:cNvGraphicFramePr>
          <p:nvPr/>
        </p:nvGraphicFramePr>
        <p:xfrm>
          <a:off x="1401233" y="6364307"/>
          <a:ext cx="9728200" cy="438150"/>
        </p:xfrm>
        <a:graphic>
          <a:graphicData uri="http://schemas.openxmlformats.org/drawingml/2006/table">
            <a:tbl>
              <a:tblPr rtl="1"/>
              <a:tblGrid>
                <a:gridCol w="1777420">
                  <a:extLst>
                    <a:ext uri="{9D8B030D-6E8A-4147-A177-3AD203B41FA5}">
                      <a16:colId xmlns:a16="http://schemas.microsoft.com/office/drawing/2014/main" val="2374763993"/>
                    </a:ext>
                  </a:extLst>
                </a:gridCol>
                <a:gridCol w="685576">
                  <a:extLst>
                    <a:ext uri="{9D8B030D-6E8A-4147-A177-3AD203B41FA5}">
                      <a16:colId xmlns:a16="http://schemas.microsoft.com/office/drawing/2014/main" val="1645635681"/>
                    </a:ext>
                  </a:extLst>
                </a:gridCol>
                <a:gridCol w="1002973">
                  <a:extLst>
                    <a:ext uri="{9D8B030D-6E8A-4147-A177-3AD203B41FA5}">
                      <a16:colId xmlns:a16="http://schemas.microsoft.com/office/drawing/2014/main" val="646040567"/>
                    </a:ext>
                  </a:extLst>
                </a:gridCol>
                <a:gridCol w="901406">
                  <a:extLst>
                    <a:ext uri="{9D8B030D-6E8A-4147-A177-3AD203B41FA5}">
                      <a16:colId xmlns:a16="http://schemas.microsoft.com/office/drawing/2014/main" val="310514585"/>
                    </a:ext>
                  </a:extLst>
                </a:gridCol>
                <a:gridCol w="1358457">
                  <a:extLst>
                    <a:ext uri="{9D8B030D-6E8A-4147-A177-3AD203B41FA5}">
                      <a16:colId xmlns:a16="http://schemas.microsoft.com/office/drawing/2014/main" val="4121459370"/>
                    </a:ext>
                  </a:extLst>
                </a:gridCol>
                <a:gridCol w="685576">
                  <a:extLst>
                    <a:ext uri="{9D8B030D-6E8A-4147-A177-3AD203B41FA5}">
                      <a16:colId xmlns:a16="http://schemas.microsoft.com/office/drawing/2014/main" val="349962201"/>
                    </a:ext>
                  </a:extLst>
                </a:gridCol>
                <a:gridCol w="1498111">
                  <a:extLst>
                    <a:ext uri="{9D8B030D-6E8A-4147-A177-3AD203B41FA5}">
                      <a16:colId xmlns:a16="http://schemas.microsoft.com/office/drawing/2014/main" val="2649409202"/>
                    </a:ext>
                  </a:extLst>
                </a:gridCol>
                <a:gridCol w="1818681">
                  <a:extLst>
                    <a:ext uri="{9D8B030D-6E8A-4147-A177-3AD203B41FA5}">
                      <a16:colId xmlns:a16="http://schemas.microsoft.com/office/drawing/2014/main" val="1244568044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סעיף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יעוד קרקע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תחום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תא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גוש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חלקה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הערות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3408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החלטת מועצה מיום  30.9.24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חקלאי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שינוי גבולות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אוגדה 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4754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1-3,7,11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 fontAlgn="b">
                        <a:buNone/>
                      </a:pPr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תכנית כוללנית גזר 426-0875252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747307"/>
                  </a:ext>
                </a:extLst>
              </a:tr>
            </a:tbl>
          </a:graphicData>
        </a:graphic>
      </p:graphicFrame>
      <p:sp>
        <p:nvSpPr>
          <p:cNvPr id="2" name="כותרת 1">
            <a:extLst>
              <a:ext uri="{FF2B5EF4-FFF2-40B4-BE49-F238E27FC236}">
                <a16:creationId xmlns:a16="http://schemas.microsoft.com/office/drawing/2014/main" id="{A4CED19E-EAFD-2BE4-84AF-BFC0574C8FA2}"/>
              </a:ext>
            </a:extLst>
          </p:cNvPr>
          <p:cNvSpPr txBox="1">
            <a:spLocks/>
          </p:cNvSpPr>
          <p:nvPr/>
        </p:nvSpPr>
        <p:spPr>
          <a:xfrm>
            <a:off x="-191200" y="3413932"/>
            <a:ext cx="3045104" cy="76553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בעלות: מנהל מקרקעי ישראל ומעורבת </a:t>
            </a:r>
          </a:p>
        </p:txBody>
      </p:sp>
      <p:pic>
        <p:nvPicPr>
          <p:cNvPr id="12" name="תמונה 11" descr="תמונה שמכילה מפה, תוכנית,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AA5CABD-33A7-FC45-2715-FCA62FAE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42" y="4119019"/>
            <a:ext cx="2521382" cy="2182895"/>
          </a:xfrm>
          <a:prstGeom prst="rect">
            <a:avLst/>
          </a:prstGeom>
        </p:spPr>
      </p:pic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11BA3D74-4D83-6508-461F-8EB3A0C9FB20}"/>
              </a:ext>
            </a:extLst>
          </p:cNvPr>
          <p:cNvGrpSpPr/>
          <p:nvPr/>
        </p:nvGrpSpPr>
        <p:grpSpPr>
          <a:xfrm>
            <a:off x="2661924" y="4713030"/>
            <a:ext cx="1057218" cy="1592339"/>
            <a:chOff x="10458392" y="1112761"/>
            <a:chExt cx="1638301" cy="2257423"/>
          </a:xfrm>
        </p:grpSpPr>
        <p:pic>
          <p:nvPicPr>
            <p:cNvPr id="14" name="תמונה 13" descr="תמונה שמכילה טקסט, עיצוב, צילום מסך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5A5F913-2EBB-C312-9654-265048F24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045" t="22668"/>
            <a:stretch>
              <a:fillRect/>
            </a:stretch>
          </p:blipFill>
          <p:spPr>
            <a:xfrm>
              <a:off x="10458392" y="1112761"/>
              <a:ext cx="1609725" cy="1142999"/>
            </a:xfrm>
            <a:prstGeom prst="rect">
              <a:avLst/>
            </a:prstGeom>
          </p:spPr>
        </p:pic>
        <p:pic>
          <p:nvPicPr>
            <p:cNvPr id="15" name="תמונה 14" descr="תמונה שמכילה טקסט, גופן, תרשים, עיצוב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B1A24230-ED11-F471-A48E-5BFF8F243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393" y="2227185"/>
              <a:ext cx="1638300" cy="114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888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צילום מסך, גופן, אלגב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E235A90-EEE2-C8A2-A66F-A1EC5D3424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048" t="1133" r="6924" b="79873"/>
          <a:stretch>
            <a:fillRect/>
          </a:stretch>
        </p:blipFill>
        <p:spPr>
          <a:xfrm>
            <a:off x="7325176" y="841971"/>
            <a:ext cx="4288912" cy="832919"/>
          </a:xfrm>
          <a:prstGeom prst="rect">
            <a:avLst/>
          </a:prstGeom>
        </p:spPr>
      </p:pic>
      <p:pic>
        <p:nvPicPr>
          <p:cNvPr id="6" name="תמונה 5" descr="תמונה שמכילה טקסט, צילום מסך, גופן, אלגב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896D414-D7A3-0A21-DE68-1858056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75" b="52385"/>
          <a:stretch>
            <a:fillRect/>
          </a:stretch>
        </p:blipFill>
        <p:spPr>
          <a:xfrm>
            <a:off x="325924" y="4454304"/>
            <a:ext cx="11288164" cy="1039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7" name="תמונה 6" descr="תמונה שמכילה טקסט, צילום מסך, גופן, אלגב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4577615-C302-6612-8300-D35B0C2DD7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962"/>
          <a:stretch>
            <a:fillRect/>
          </a:stretch>
        </p:blipFill>
        <p:spPr>
          <a:xfrm>
            <a:off x="434391" y="1923672"/>
            <a:ext cx="11323218" cy="17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47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891C706-49AC-21E4-E086-F35712A7905B}"/>
              </a:ext>
            </a:extLst>
          </p:cNvPr>
          <p:cNvSpPr txBox="1"/>
          <p:nvPr/>
        </p:nvSpPr>
        <p:spPr>
          <a:xfrm>
            <a:off x="5810295" y="400110"/>
            <a:ext cx="5126513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ביטול השטח </a:t>
            </a:r>
            <a:r>
              <a:rPr lang="he-IL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המצ"ב</a:t>
            </a:r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בעדכון </a:t>
            </a:r>
            <a:r>
              <a:rPr lang="he-IL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התכנית</a:t>
            </a:r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המתאר של גזר</a:t>
            </a:r>
          </a:p>
          <a:p>
            <a:pPr algn="r"/>
            <a:r>
              <a:rPr lang="he-IL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אזור תעסוקה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801113A-8802-D282-640C-64509111F404}"/>
              </a:ext>
            </a:extLst>
          </p:cNvPr>
          <p:cNvSpPr txBox="1"/>
          <p:nvPr/>
        </p:nvSpPr>
        <p:spPr>
          <a:xfrm>
            <a:off x="8570680" y="-126292"/>
            <a:ext cx="23661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305 דונם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BF367C2-E413-37E8-48FA-CD6F315E42C2}"/>
              </a:ext>
            </a:extLst>
          </p:cNvPr>
          <p:cNvSpPr txBox="1"/>
          <p:nvPr/>
        </p:nvSpPr>
        <p:spPr>
          <a:xfrm>
            <a:off x="96815" y="6457890"/>
            <a:ext cx="51136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לשכת מהנדסת העיר – מנהל הנדסה רחובות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72B1335-5F8C-5E92-AC3E-D8CBAAD4B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37" y="4553674"/>
            <a:ext cx="2739955" cy="1904216"/>
          </a:xfrm>
          <a:prstGeom prst="rect">
            <a:avLst/>
          </a:prstGeom>
        </p:spPr>
      </p:pic>
      <p:cxnSp>
        <p:nvCxnSpPr>
          <p:cNvPr id="7" name="מחבר חץ ישר 6">
            <a:extLst>
              <a:ext uri="{FF2B5EF4-FFF2-40B4-BE49-F238E27FC236}">
                <a16:creationId xmlns:a16="http://schemas.microsoft.com/office/drawing/2014/main" id="{647E4319-D68D-CCD1-0FEE-B6C6E9C01237}"/>
              </a:ext>
            </a:extLst>
          </p:cNvPr>
          <p:cNvCxnSpPr>
            <a:cxnSpLocks/>
          </p:cNvCxnSpPr>
          <p:nvPr/>
        </p:nvCxnSpPr>
        <p:spPr>
          <a:xfrm>
            <a:off x="8911451" y="4905375"/>
            <a:ext cx="2532689" cy="9675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תמונה 13" descr="תמונה שמכילה מפה, אטלס,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BC15F18-C5E8-3DA5-9466-9CA035AE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6"/>
          <a:stretch>
            <a:fillRect/>
          </a:stretch>
        </p:blipFill>
        <p:spPr>
          <a:xfrm>
            <a:off x="0" y="0"/>
            <a:ext cx="6696075" cy="6174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90975C07-450A-41FD-668D-EAD17ED13C59}"/>
              </a:ext>
            </a:extLst>
          </p:cNvPr>
          <p:cNvSpPr/>
          <p:nvPr/>
        </p:nvSpPr>
        <p:spPr>
          <a:xfrm>
            <a:off x="10934700" y="161042"/>
            <a:ext cx="1177111" cy="121107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/>
            <a:r>
              <a:rPr lang="en-US" sz="4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6" name="תמונה 15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CC4A2F0-ECE0-CABD-995A-9BB9E472D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649" y="3908900"/>
            <a:ext cx="2584682" cy="275958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289E3B84-FBE7-015C-FA9B-8224759E3D6D}"/>
              </a:ext>
            </a:extLst>
          </p:cNvPr>
          <p:cNvCxnSpPr>
            <a:cxnSpLocks/>
          </p:cNvCxnSpPr>
          <p:nvPr/>
        </p:nvCxnSpPr>
        <p:spPr>
          <a:xfrm flipH="1">
            <a:off x="2623038" y="1999959"/>
            <a:ext cx="53112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כותרת 1">
            <a:extLst>
              <a:ext uri="{FF2B5EF4-FFF2-40B4-BE49-F238E27FC236}">
                <a16:creationId xmlns:a16="http://schemas.microsoft.com/office/drawing/2014/main" id="{FEFF775D-4826-DAC6-5D2A-87BE8249EB6B}"/>
              </a:ext>
            </a:extLst>
          </p:cNvPr>
          <p:cNvSpPr txBox="1">
            <a:spLocks/>
          </p:cNvSpPr>
          <p:nvPr/>
        </p:nvSpPr>
        <p:spPr>
          <a:xfrm>
            <a:off x="7851531" y="2083161"/>
            <a:ext cx="4210660" cy="99678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בעלות: פרטית ומנהל מקרקעי ישראל</a:t>
            </a:r>
          </a:p>
        </p:txBody>
      </p: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65BA01B1-573C-71C2-9E6E-B8DA4517A039}"/>
              </a:ext>
            </a:extLst>
          </p:cNvPr>
          <p:cNvGrpSpPr/>
          <p:nvPr/>
        </p:nvGrpSpPr>
        <p:grpSpPr>
          <a:xfrm>
            <a:off x="9017396" y="2831667"/>
            <a:ext cx="1057218" cy="1592339"/>
            <a:chOff x="10458392" y="1112761"/>
            <a:chExt cx="1638301" cy="2257423"/>
          </a:xfrm>
        </p:grpSpPr>
        <p:pic>
          <p:nvPicPr>
            <p:cNvPr id="23" name="תמונה 22" descr="תמונה שמכילה טקסט, עיצוב, צילום מסך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548E90D-DCEC-DF8F-9182-C0C5D228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045" t="22668"/>
            <a:stretch>
              <a:fillRect/>
            </a:stretch>
          </p:blipFill>
          <p:spPr>
            <a:xfrm>
              <a:off x="10458392" y="1112761"/>
              <a:ext cx="1609725" cy="1142999"/>
            </a:xfrm>
            <a:prstGeom prst="rect">
              <a:avLst/>
            </a:prstGeom>
          </p:spPr>
        </p:pic>
        <p:pic>
          <p:nvPicPr>
            <p:cNvPr id="24" name="תמונה 23" descr="תמונה שמכילה טקסט, גופן, תרשים, עיצוב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3EABDD28-66AD-63F6-2368-82DA8290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393" y="2227185"/>
              <a:ext cx="1638300" cy="1142999"/>
            </a:xfrm>
            <a:prstGeom prst="rect">
              <a:avLst/>
            </a:prstGeom>
          </p:spPr>
        </p:pic>
      </p:grpSp>
      <p:pic>
        <p:nvPicPr>
          <p:cNvPr id="26" name="תמונה 25" descr="תמונה שמכילה תוכנית, מפה, טקס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1718848-47F7-03A6-5825-0DD07C6CE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4614" y="2746433"/>
            <a:ext cx="1914525" cy="17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1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גופן, צילום מסך, אלגב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C555B6B-C767-456E-3C10-549595C92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689" t="1386" r="6807" b="77368"/>
          <a:stretch>
            <a:fillRect/>
          </a:stretch>
        </p:blipFill>
        <p:spPr>
          <a:xfrm>
            <a:off x="5828409" y="497940"/>
            <a:ext cx="5886776" cy="796706"/>
          </a:xfrm>
          <a:prstGeom prst="rect">
            <a:avLst/>
          </a:prstGeom>
        </p:spPr>
      </p:pic>
      <p:pic>
        <p:nvPicPr>
          <p:cNvPr id="6" name="תמונה 5" descr="תמונה שמכילה טקסט, גופן, צילום מסך, אלגב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D600F0F-D5FE-11B1-6E44-3C0523A0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781" b="1"/>
          <a:stretch>
            <a:fillRect/>
          </a:stretch>
        </p:blipFill>
        <p:spPr>
          <a:xfrm>
            <a:off x="317865" y="1403288"/>
            <a:ext cx="11648792" cy="1120366"/>
          </a:xfrm>
          <a:prstGeom prst="rect">
            <a:avLst/>
          </a:prstGeom>
        </p:spPr>
      </p:pic>
      <p:pic>
        <p:nvPicPr>
          <p:cNvPr id="7" name="תמונה 6" descr="תמונה שמכילה טקסט, גופן, צילום מסך, אלגב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B958203-47A6-3BD8-1DDC-B5F9A0D84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2" t="23771" r="1935" b="47508"/>
          <a:stretch>
            <a:fillRect/>
          </a:stretch>
        </p:blipFill>
        <p:spPr>
          <a:xfrm>
            <a:off x="317865" y="3213979"/>
            <a:ext cx="11648792" cy="88887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FA9EE68-BB80-D196-3592-692A96AFB934}"/>
              </a:ext>
            </a:extLst>
          </p:cNvPr>
          <p:cNvSpPr txBox="1"/>
          <p:nvPr/>
        </p:nvSpPr>
        <p:spPr>
          <a:xfrm>
            <a:off x="8239125" y="4624247"/>
            <a:ext cx="3727532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r>
              <a:rPr lang="he-IL" sz="4800" b="1" u="sng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צפי בינוי: </a:t>
            </a:r>
          </a:p>
          <a:p>
            <a:r>
              <a:rPr lang="he-IL" sz="3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חלוקה ל 6-8 </a:t>
            </a:r>
            <a:r>
              <a:rPr lang="he-IL" sz="36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מרלוגים</a:t>
            </a:r>
            <a:r>
              <a:rPr lang="he-IL" sz="3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he-IL" sz="40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8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891C706-49AC-21E4-E086-F35712A7905B}"/>
              </a:ext>
            </a:extLst>
          </p:cNvPr>
          <p:cNvSpPr txBox="1"/>
          <p:nvPr/>
        </p:nvSpPr>
        <p:spPr>
          <a:xfrm>
            <a:off x="5238770" y="38113"/>
            <a:ext cx="547089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שטחי השלמה </a:t>
            </a:r>
            <a:r>
              <a:rPr lang="he-IL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לתכנית</a:t>
            </a:r>
            <a:r>
              <a:rPr lang="he-IL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פינוי בינוי שכונת אושיות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801113A-8802-D282-640C-64509111F404}"/>
              </a:ext>
            </a:extLst>
          </p:cNvPr>
          <p:cNvSpPr txBox="1"/>
          <p:nvPr/>
        </p:nvSpPr>
        <p:spPr>
          <a:xfrm>
            <a:off x="5894011" y="605327"/>
            <a:ext cx="23661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 דונם</a:t>
            </a:r>
            <a:endParaRPr lang="he-IL" sz="4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A9E210F-FBDA-41BE-E835-8D17074E0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761" y="1117457"/>
            <a:ext cx="6958833" cy="5313945"/>
          </a:xfrm>
          <a:prstGeom prst="rect">
            <a:avLst/>
          </a:prstGeom>
        </p:spPr>
      </p:pic>
      <p:sp>
        <p:nvSpPr>
          <p:cNvPr id="3" name="צורה חופשית: צורה 2">
            <a:extLst>
              <a:ext uri="{FF2B5EF4-FFF2-40B4-BE49-F238E27FC236}">
                <a16:creationId xmlns:a16="http://schemas.microsoft.com/office/drawing/2014/main" id="{ED4313B5-A619-3777-BDD2-5C3EE1528EED}"/>
              </a:ext>
            </a:extLst>
          </p:cNvPr>
          <p:cNvSpPr/>
          <p:nvPr/>
        </p:nvSpPr>
        <p:spPr>
          <a:xfrm>
            <a:off x="6633716" y="1749691"/>
            <a:ext cx="3476674" cy="3685026"/>
          </a:xfrm>
          <a:custGeom>
            <a:avLst/>
            <a:gdLst>
              <a:gd name="connsiteX0" fmla="*/ 909637 w 1781175"/>
              <a:gd name="connsiteY0" fmla="*/ 0 h 1700212"/>
              <a:gd name="connsiteX1" fmla="*/ 1781175 w 1781175"/>
              <a:gd name="connsiteY1" fmla="*/ 352425 h 1700212"/>
              <a:gd name="connsiteX2" fmla="*/ 790575 w 1781175"/>
              <a:gd name="connsiteY2" fmla="*/ 1700212 h 1700212"/>
              <a:gd name="connsiteX3" fmla="*/ 623887 w 1781175"/>
              <a:gd name="connsiteY3" fmla="*/ 1338262 h 1700212"/>
              <a:gd name="connsiteX4" fmla="*/ 676275 w 1781175"/>
              <a:gd name="connsiteY4" fmla="*/ 1119187 h 1700212"/>
              <a:gd name="connsiteX5" fmla="*/ 476250 w 1781175"/>
              <a:gd name="connsiteY5" fmla="*/ 990600 h 1700212"/>
              <a:gd name="connsiteX6" fmla="*/ 204787 w 1781175"/>
              <a:gd name="connsiteY6" fmla="*/ 995362 h 1700212"/>
              <a:gd name="connsiteX7" fmla="*/ 171450 w 1781175"/>
              <a:gd name="connsiteY7" fmla="*/ 804862 h 1700212"/>
              <a:gd name="connsiteX8" fmla="*/ 23812 w 1781175"/>
              <a:gd name="connsiteY8" fmla="*/ 800100 h 1700212"/>
              <a:gd name="connsiteX9" fmla="*/ 0 w 1781175"/>
              <a:gd name="connsiteY9" fmla="*/ 347662 h 1700212"/>
              <a:gd name="connsiteX10" fmla="*/ 585787 w 1781175"/>
              <a:gd name="connsiteY10" fmla="*/ 157162 h 1700212"/>
              <a:gd name="connsiteX11" fmla="*/ 895350 w 1781175"/>
              <a:gd name="connsiteY11" fmla="*/ 109537 h 1700212"/>
              <a:gd name="connsiteX12" fmla="*/ 909637 w 1781175"/>
              <a:gd name="connsiteY12" fmla="*/ 0 h 170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1175" h="1700212">
                <a:moveTo>
                  <a:pt x="909637" y="0"/>
                </a:moveTo>
                <a:lnTo>
                  <a:pt x="1781175" y="352425"/>
                </a:lnTo>
                <a:lnTo>
                  <a:pt x="790575" y="1700212"/>
                </a:lnTo>
                <a:lnTo>
                  <a:pt x="623887" y="1338262"/>
                </a:lnTo>
                <a:lnTo>
                  <a:pt x="676275" y="1119187"/>
                </a:lnTo>
                <a:lnTo>
                  <a:pt x="476250" y="990600"/>
                </a:lnTo>
                <a:lnTo>
                  <a:pt x="204787" y="995362"/>
                </a:lnTo>
                <a:lnTo>
                  <a:pt x="171450" y="804862"/>
                </a:lnTo>
                <a:lnTo>
                  <a:pt x="23812" y="800100"/>
                </a:lnTo>
                <a:lnTo>
                  <a:pt x="0" y="347662"/>
                </a:lnTo>
                <a:lnTo>
                  <a:pt x="585787" y="157162"/>
                </a:lnTo>
                <a:lnTo>
                  <a:pt x="895350" y="109537"/>
                </a:lnTo>
                <a:lnTo>
                  <a:pt x="909637" y="0"/>
                </a:lnTo>
                <a:close/>
              </a:path>
            </a:pathLst>
          </a:custGeom>
          <a:solidFill>
            <a:srgbClr val="4472C4">
              <a:alpha val="41961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15903C6-95B3-4318-7237-EC0FBCE9D22C}"/>
              </a:ext>
            </a:extLst>
          </p:cNvPr>
          <p:cNvSpPr txBox="1"/>
          <p:nvPr/>
        </p:nvSpPr>
        <p:spPr>
          <a:xfrm>
            <a:off x="96815" y="6457890"/>
            <a:ext cx="51136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לשכת מהנדסת העיר – מנהל הנדסה רחובות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3761D61-CDB6-659F-694A-51CE70BA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" y="131974"/>
            <a:ext cx="2739955" cy="1904216"/>
          </a:xfrm>
          <a:prstGeom prst="rect">
            <a:avLst/>
          </a:prstGeom>
        </p:spPr>
      </p:pic>
      <p:cxnSp>
        <p:nvCxnSpPr>
          <p:cNvPr id="10" name="מחבר חץ ישר 9">
            <a:extLst>
              <a:ext uri="{FF2B5EF4-FFF2-40B4-BE49-F238E27FC236}">
                <a16:creationId xmlns:a16="http://schemas.microsoft.com/office/drawing/2014/main" id="{6C108115-487E-3E1F-32A3-C2C38F163E11}"/>
              </a:ext>
            </a:extLst>
          </p:cNvPr>
          <p:cNvCxnSpPr>
            <a:cxnSpLocks/>
          </p:cNvCxnSpPr>
          <p:nvPr/>
        </p:nvCxnSpPr>
        <p:spPr>
          <a:xfrm flipH="1">
            <a:off x="1970202" y="1596668"/>
            <a:ext cx="20572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אליפסה 4">
            <a:extLst>
              <a:ext uri="{FF2B5EF4-FFF2-40B4-BE49-F238E27FC236}">
                <a16:creationId xmlns:a16="http://schemas.microsoft.com/office/drawing/2014/main" id="{50574839-CEE8-5BD6-EB5D-CD075924A891}"/>
              </a:ext>
            </a:extLst>
          </p:cNvPr>
          <p:cNvSpPr/>
          <p:nvPr/>
        </p:nvSpPr>
        <p:spPr>
          <a:xfrm>
            <a:off x="10906126" y="-27516"/>
            <a:ext cx="1198554" cy="121107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/>
            <a:r>
              <a:rPr lang="en-US" sz="4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9" name="טבלה 8">
            <a:extLst>
              <a:ext uri="{FF2B5EF4-FFF2-40B4-BE49-F238E27FC236}">
                <a16:creationId xmlns:a16="http://schemas.microsoft.com/office/drawing/2014/main" id="{EEA280B8-9126-73DD-4F45-1E01291E64B5}"/>
              </a:ext>
            </a:extLst>
          </p:cNvPr>
          <p:cNvGraphicFramePr>
            <a:graphicFrameLocks noGrp="1"/>
          </p:cNvGraphicFramePr>
          <p:nvPr/>
        </p:nvGraphicFramePr>
        <p:xfrm>
          <a:off x="1901856" y="6362640"/>
          <a:ext cx="9728200" cy="438150"/>
        </p:xfrm>
        <a:graphic>
          <a:graphicData uri="http://schemas.openxmlformats.org/drawingml/2006/table">
            <a:tbl>
              <a:tblPr rtl="1"/>
              <a:tblGrid>
                <a:gridCol w="1777420">
                  <a:extLst>
                    <a:ext uri="{9D8B030D-6E8A-4147-A177-3AD203B41FA5}">
                      <a16:colId xmlns:a16="http://schemas.microsoft.com/office/drawing/2014/main" val="3470449283"/>
                    </a:ext>
                  </a:extLst>
                </a:gridCol>
                <a:gridCol w="685576">
                  <a:extLst>
                    <a:ext uri="{9D8B030D-6E8A-4147-A177-3AD203B41FA5}">
                      <a16:colId xmlns:a16="http://schemas.microsoft.com/office/drawing/2014/main" val="3155340406"/>
                    </a:ext>
                  </a:extLst>
                </a:gridCol>
                <a:gridCol w="1002973">
                  <a:extLst>
                    <a:ext uri="{9D8B030D-6E8A-4147-A177-3AD203B41FA5}">
                      <a16:colId xmlns:a16="http://schemas.microsoft.com/office/drawing/2014/main" val="3879713150"/>
                    </a:ext>
                  </a:extLst>
                </a:gridCol>
                <a:gridCol w="901406">
                  <a:extLst>
                    <a:ext uri="{9D8B030D-6E8A-4147-A177-3AD203B41FA5}">
                      <a16:colId xmlns:a16="http://schemas.microsoft.com/office/drawing/2014/main" val="1521277893"/>
                    </a:ext>
                  </a:extLst>
                </a:gridCol>
                <a:gridCol w="1358457">
                  <a:extLst>
                    <a:ext uri="{9D8B030D-6E8A-4147-A177-3AD203B41FA5}">
                      <a16:colId xmlns:a16="http://schemas.microsoft.com/office/drawing/2014/main" val="2207687779"/>
                    </a:ext>
                  </a:extLst>
                </a:gridCol>
                <a:gridCol w="685576">
                  <a:extLst>
                    <a:ext uri="{9D8B030D-6E8A-4147-A177-3AD203B41FA5}">
                      <a16:colId xmlns:a16="http://schemas.microsoft.com/office/drawing/2014/main" val="1464082872"/>
                    </a:ext>
                  </a:extLst>
                </a:gridCol>
                <a:gridCol w="1498111">
                  <a:extLst>
                    <a:ext uri="{9D8B030D-6E8A-4147-A177-3AD203B41FA5}">
                      <a16:colId xmlns:a16="http://schemas.microsoft.com/office/drawing/2014/main" val="600448143"/>
                    </a:ext>
                  </a:extLst>
                </a:gridCol>
                <a:gridCol w="1818681">
                  <a:extLst>
                    <a:ext uri="{9D8B030D-6E8A-4147-A177-3AD203B41FA5}">
                      <a16:colId xmlns:a16="http://schemas.microsoft.com/office/drawing/2014/main" val="1405669736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סעיף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יעוד קרקע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תחום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תא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גוש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חלקה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הערות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0880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החלטת מועצה מיום  30.9.24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חקלאי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שינוי גבולות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שטחי השלמה לאושיות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3791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 fontAlgn="b">
                        <a:buNone/>
                      </a:pPr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תכנית כוללנית גזר 426-0875252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3772"/>
                  </a:ext>
                </a:extLst>
              </a:tr>
            </a:tbl>
          </a:graphicData>
        </a:graphic>
      </p:graphicFrame>
      <p:sp>
        <p:nvSpPr>
          <p:cNvPr id="7" name="כותרת 1">
            <a:extLst>
              <a:ext uri="{FF2B5EF4-FFF2-40B4-BE49-F238E27FC236}">
                <a16:creationId xmlns:a16="http://schemas.microsoft.com/office/drawing/2014/main" id="{A3EA6190-0C56-16E7-C242-2BEB8F73AE7E}"/>
              </a:ext>
            </a:extLst>
          </p:cNvPr>
          <p:cNvSpPr txBox="1">
            <a:spLocks/>
          </p:cNvSpPr>
          <p:nvPr/>
        </p:nvSpPr>
        <p:spPr>
          <a:xfrm>
            <a:off x="190546" y="1999886"/>
            <a:ext cx="4087753" cy="76553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בעלות: מנהל מקרקעי ישראל </a:t>
            </a:r>
          </a:p>
        </p:txBody>
      </p:sp>
    </p:spTree>
    <p:extLst>
      <p:ext uri="{BB962C8B-B14F-4D97-AF65-F5344CB8AC3E}">
        <p14:creationId xmlns:p14="http://schemas.microsoft.com/office/powerpoint/2010/main" val="173246710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37854</TotalTime>
  <Words>471</Words>
  <Application>Microsoft Office PowerPoint</Application>
  <PresentationFormat>מסך רחב</PresentationFormat>
  <Paragraphs>127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נוסח לאישור במועצה: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לימור גולדפרב</dc:creator>
  <cp:lastModifiedBy>לימור גולדפרב</cp:lastModifiedBy>
  <cp:revision>98</cp:revision>
  <cp:lastPrinted>2026-03-15T08:58:31Z</cp:lastPrinted>
  <dcterms:created xsi:type="dcterms:W3CDTF">2024-09-01T11:48:25Z</dcterms:created>
  <dcterms:modified xsi:type="dcterms:W3CDTF">2026-03-15T09:36:23Z</dcterms:modified>
</cp:coreProperties>
</file>