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74" r:id="rId4"/>
    <p:sldId id="275" r:id="rId5"/>
    <p:sldId id="276" r:id="rId6"/>
    <p:sldId id="280" r:id="rId7"/>
    <p:sldId id="281" r:id="rId8"/>
    <p:sldId id="345" r:id="rId9"/>
    <p:sldId id="338" r:id="rId10"/>
    <p:sldId id="343" r:id="rId11"/>
    <p:sldId id="286" r:id="rId12"/>
    <p:sldId id="297" r:id="rId13"/>
    <p:sldId id="337" r:id="rId14"/>
    <p:sldId id="291" r:id="rId15"/>
    <p:sldId id="290" r:id="rId16"/>
    <p:sldId id="342" r:id="rId17"/>
    <p:sldId id="292" r:id="rId18"/>
    <p:sldId id="269" r:id="rId19"/>
    <p:sldId id="346" r:id="rId20"/>
    <p:sldId id="347" r:id="rId21"/>
    <p:sldId id="348" r:id="rId2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98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מספר דירות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ACC-4A26-B8A0-47B4F9A90D2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CC-4A26-B8A0-47B4F9A90D2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ACC-4A26-B8A0-47B4F9A90D2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ACC-4A26-B8A0-47B4F9A90D2B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66-4D67-9115-C8ABA7267310}"/>
              </c:ext>
            </c:extLst>
          </c:dPt>
          <c:dLbls>
            <c:dLbl>
              <c:idx val="0"/>
              <c:layout>
                <c:manualLayout>
                  <c:x val="3.6259957761871131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CC-4A26-B8A0-47B4F9A90D2B}"/>
                </c:ext>
              </c:extLst>
            </c:dLbl>
            <c:dLbl>
              <c:idx val="2"/>
              <c:layout>
                <c:manualLayout>
                  <c:x val="1.9201308712820615E-2"/>
                  <c:y val="-1.34408602150536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CC-4A26-B8A0-47B4F9A90D2B}"/>
                </c:ext>
              </c:extLst>
            </c:dLbl>
            <c:dLbl>
              <c:idx val="4"/>
              <c:layout>
                <c:manualLayout>
                  <c:x val="-7.8098370564030128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66-4D67-9115-C8ABA726731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גיליון1!$A$2:$A$6</c:f>
              <c:strCache>
                <c:ptCount val="5"/>
                <c:pt idx="0">
                  <c:v>קרובי משפחה </c:v>
                </c:pt>
                <c:pt idx="1">
                  <c:v>בעלי דירות משקיעים</c:v>
                </c:pt>
                <c:pt idx="2">
                  <c:v>דיור ציבורי </c:v>
                </c:pt>
                <c:pt idx="3">
                  <c:v>בעלי דירות מתגוררים</c:v>
                </c:pt>
                <c:pt idx="4">
                  <c:v>מסחר 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5</c:v>
                </c:pt>
                <c:pt idx="1">
                  <c:v>30</c:v>
                </c:pt>
                <c:pt idx="2">
                  <c:v>3</c:v>
                </c:pt>
                <c:pt idx="3">
                  <c:v>40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C-4A26-B8A0-47B4F9A90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תיאור גילאים</a:t>
            </a:r>
            <a:r>
              <a:rPr lang="he-IL" baseline="0" dirty="0">
                <a:latin typeface="Gisha" panose="020B0502040204020203" pitchFamily="34" charset="-79"/>
                <a:cs typeface="Gisha" panose="020B0502040204020203" pitchFamily="34" charset="-79"/>
              </a:rPr>
              <a:t> במתחם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c:rich>
      </c:tx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גיליון1!$C$1</c:f>
              <c:strCache>
                <c:ptCount val="1"/>
                <c:pt idx="0">
                  <c:v>בעלי דירות מתגוררים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גיליון1!$A$2:$A$6</c:f>
              <c:strCache>
                <c:ptCount val="5"/>
                <c:pt idx="0">
                  <c:v>גיל 65 ומעלה</c:v>
                </c:pt>
                <c:pt idx="1">
                  <c:v>גיל 50-65</c:v>
                </c:pt>
                <c:pt idx="2">
                  <c:v>גיל 30-50</c:v>
                </c:pt>
                <c:pt idx="3">
                  <c:v>גיל 18-30</c:v>
                </c:pt>
                <c:pt idx="4">
                  <c:v>גיל 0-18</c:v>
                </c:pt>
              </c:strCache>
            </c:strRef>
          </c:cat>
          <c:val>
            <c:numRef>
              <c:f>גיליון1!$C$2:$C$6</c:f>
              <c:numCache>
                <c:formatCode>General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2-4098-9775-4B331A7F3B2C}"/>
            </c:ext>
          </c:extLst>
        </c:ser>
        <c:ser>
          <c:idx val="1"/>
          <c:order val="1"/>
          <c:tx>
            <c:strRef>
              <c:f>גיליון1!$D$1</c:f>
              <c:strCache>
                <c:ptCount val="1"/>
                <c:pt idx="0">
                  <c:v>שוכרים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גיליון1!$A$2:$A$6</c:f>
              <c:strCache>
                <c:ptCount val="5"/>
                <c:pt idx="0">
                  <c:v>גיל 65 ומעלה</c:v>
                </c:pt>
                <c:pt idx="1">
                  <c:v>גיל 50-65</c:v>
                </c:pt>
                <c:pt idx="2">
                  <c:v>גיל 30-50</c:v>
                </c:pt>
                <c:pt idx="3">
                  <c:v>גיל 18-30</c:v>
                </c:pt>
                <c:pt idx="4">
                  <c:v>גיל 0-18</c:v>
                </c:pt>
              </c:strCache>
            </c:strRef>
          </c:cat>
          <c:val>
            <c:numRef>
              <c:f>גיליון1!$D$2:$D$6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D2-4098-9775-4B331A7F3B2C}"/>
            </c:ext>
          </c:extLst>
        </c:ser>
        <c:ser>
          <c:idx val="2"/>
          <c:order val="2"/>
          <c:tx>
            <c:strRef>
              <c:f>גיליון1!$E$1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גיליון1!$A$2:$A$6</c:f>
              <c:strCache>
                <c:ptCount val="5"/>
                <c:pt idx="0">
                  <c:v>גיל 65 ומעלה</c:v>
                </c:pt>
                <c:pt idx="1">
                  <c:v>גיל 50-65</c:v>
                </c:pt>
                <c:pt idx="2">
                  <c:v>גיל 30-50</c:v>
                </c:pt>
                <c:pt idx="3">
                  <c:v>גיל 18-30</c:v>
                </c:pt>
                <c:pt idx="4">
                  <c:v>גיל 0-18</c:v>
                </c:pt>
              </c:strCache>
            </c:strRef>
          </c:cat>
          <c:val>
            <c:numRef>
              <c:f>גיליון1!$E$2:$E$5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5D2-4098-9775-4B331A7F3B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35872224"/>
        <c:axId val="135866320"/>
      </c:barChart>
      <c:catAx>
        <c:axId val="13587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5866320"/>
        <c:crosses val="autoZero"/>
        <c:auto val="1"/>
        <c:lblAlgn val="ctr"/>
        <c:lblOffset val="100"/>
        <c:noMultiLvlLbl val="0"/>
      </c:catAx>
      <c:valAx>
        <c:axId val="135866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3587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dirty="0">
                <a:solidFill>
                  <a:schemeClr val="tx1"/>
                </a:solidFill>
              </a:rPr>
              <a:t>צביון דתי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בעלי דירות 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939-4549-8AFA-30DABCB83DC0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6939-4549-8AFA-30DABCB83DC0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6939-4549-8AFA-30DABCB83DC0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6939-4549-8AFA-30DABCB83DC0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גיליון1!$A$2:$A$5</c:f>
              <c:strCache>
                <c:ptCount val="4"/>
                <c:pt idx="0">
                  <c:v>חדרי </c:v>
                </c:pt>
                <c:pt idx="1">
                  <c:v>דתי </c:v>
                </c:pt>
                <c:pt idx="2">
                  <c:v>מסורתי</c:v>
                </c:pt>
                <c:pt idx="3">
                  <c:v>חילוני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9-4323-8E0D-2B3731E4D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0.29478</cdr:x>
      <cdr:y>0.42066</cdr:y>
    </cdr:from>
    <cdr:to>
      <cdr:x>0.70254</cdr:x>
      <cdr:y>0.57939</cdr:y>
    </cdr:to>
    <cdr:sp macro="" textlink="">
      <cdr:nvSpPr>
        <cdr:cNvPr id="2" name="תיבת טקסט 1">
          <a:extLst xmlns:a="http://schemas.openxmlformats.org/drawingml/2006/main">
            <a:ext uri="{FF2B5EF4-FFF2-40B4-BE49-F238E27FC236}">
              <a16:creationId xmlns:a16="http://schemas.microsoft.com/office/drawing/2014/main" id="{DE5A1F0D-E7D3-8660-2CA0-03653AB5EC2D}"/>
            </a:ext>
          </a:extLst>
        </cdr:cNvPr>
        <cdr:cNvSpPr txBox="1"/>
      </cdr:nvSpPr>
      <cdr:spPr>
        <a:xfrm xmlns:a="http://schemas.openxmlformats.org/drawingml/2006/main" rot="19442780">
          <a:off x="1342207" y="1043435"/>
          <a:ext cx="1856630" cy="3937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he-IL" sz="1800" kern="1200" dirty="0">
              <a:solidFill>
                <a:srgbClr val="FF0000"/>
              </a:solidFill>
            </a:rPr>
            <a:t>תרשים</a:t>
          </a:r>
          <a:r>
            <a:rPr lang="he-IL" sz="1800" kern="1200" dirty="0"/>
            <a:t> </a:t>
          </a:r>
          <a:r>
            <a:rPr lang="he-IL" sz="1800" kern="1200" dirty="0">
              <a:solidFill>
                <a:srgbClr val="FF0000"/>
              </a:solidFill>
            </a:rPr>
            <a:t>דוגמא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9F38EAD-4F4B-466F-91A0-22E9BBCB2B94}" type="datetimeFigureOut">
              <a:rPr lang="he-IL" smtClean="0"/>
              <a:t>ח'/ניסן/תשפ"ו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A9B8E1-9FF1-41FA-BC85-DF4A6AC05B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081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9B8E1-9FF1-41FA-BC85-DF4A6AC05B48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998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D4E085-DAC3-CD97-5C2E-0C2E73217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6CC2C45-E5F2-CAD3-DF9C-276BAC54B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AAD944B-EF79-CE2B-7968-BD46F016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5E60-2563-43FF-A7FB-CADF7D3E9C7F}" type="datetimeFigureOut">
              <a:rPr lang="he-IL" smtClean="0"/>
              <a:t>ח'/ניסן/תשפ"ו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73B2FC9-BAC7-797C-F501-76B2764B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2A6D3CE-F2E4-11AF-C3BE-BBEF6CF6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886B-4783-4DA3-B40B-A2769079CD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775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1228CC4-440F-1117-1D1F-2F6DDCFB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0C94F75-EB35-3A57-3FF5-7B0A55DD8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F7450B3-5272-E682-E28F-6C177A32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5E60-2563-43FF-A7FB-CADF7D3E9C7F}" type="datetimeFigureOut">
              <a:rPr lang="he-IL" smtClean="0"/>
              <a:t>ח'/ניסן/תשפ"ו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A060744-E414-C2F9-48FC-5929B454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CA19614-92D0-FC77-D5EE-E656BE8B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886B-4783-4DA3-B40B-A2769079CD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138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0F45AE09-6D33-4D99-1B21-3E088383C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B77FBC7-A64D-A78E-A97F-346847FEB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292D4C7-7971-4F8E-09DF-9245DE3B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5E60-2563-43FF-A7FB-CADF7D3E9C7F}" type="datetimeFigureOut">
              <a:rPr lang="he-IL" smtClean="0"/>
              <a:t>ח'/ניסן/תשפ"ו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34824CF-4892-BE6D-2652-2BBF2AD2E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6C84957-D9DC-001A-8E09-82076897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886B-4783-4DA3-B40B-A2769079CD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097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44" b="1" i="0">
                <a:solidFill>
                  <a:srgbClr val="1E436F"/>
                </a:solidFill>
                <a:latin typeface="Heebo"/>
                <a:cs typeface="Heebo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5169480" y="6473136"/>
            <a:ext cx="1858451" cy="174049"/>
          </a:xfrm>
          <a:prstGeom prst="rect">
            <a:avLst/>
          </a:prstGeom>
        </p:spPr>
        <p:txBody>
          <a:bodyPr lIns="0" tIns="0" rIns="0" bIns="0"/>
          <a:lstStyle>
            <a:lvl1pPr>
              <a:defRPr sz="849" b="0" i="0">
                <a:solidFill>
                  <a:schemeClr val="bg1"/>
                </a:solidFill>
                <a:latin typeface="Heebo-Medium"/>
                <a:cs typeface="Heebo-Medium"/>
              </a:defRPr>
            </a:lvl1pPr>
          </a:lstStyle>
          <a:p>
            <a:pPr marL="7701">
              <a:spcBef>
                <a:spcPts val="100"/>
              </a:spcBef>
            </a:pPr>
            <a:r>
              <a:rPr lang="he-IL" spc="-3"/>
              <a:t>תינוריע</a:t>
            </a:r>
            <a:r>
              <a:rPr lang="he-IL" spc="-12"/>
              <a:t> </a:t>
            </a:r>
            <a:r>
              <a:rPr lang="he-IL" spc="-3"/>
              <a:t>תושדחתה</a:t>
            </a:r>
            <a:r>
              <a:rPr lang="he-IL" spc="-9"/>
              <a:t> </a:t>
            </a:r>
            <a:r>
              <a:rPr lang="he-IL" spc="-3"/>
              <a:t>יכילהתב</a:t>
            </a:r>
            <a:r>
              <a:rPr lang="he-IL" spc="-9"/>
              <a:t> </a:t>
            </a:r>
            <a:r>
              <a:rPr lang="he-IL" spc="-3"/>
              <a:t>ישילשה</a:t>
            </a:r>
            <a:r>
              <a:rPr lang="he-IL" spc="-12"/>
              <a:t> </a:t>
            </a:r>
            <a:r>
              <a:rPr lang="he-IL" spc="-3"/>
              <a:t>ליגה</a:t>
            </a:r>
            <a:endParaRPr lang="he-IL" spc="-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42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7970F3-6B68-E095-EFEA-DB5318D0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D4B917B-33CB-D8BA-A61F-7B1B961D6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93DD786-1C2F-AC42-6DCA-3F994A34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5E60-2563-43FF-A7FB-CADF7D3E9C7F}" type="datetimeFigureOut">
              <a:rPr lang="he-IL" smtClean="0"/>
              <a:t>ח'/ניסן/תשפ"ו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54F373-69EE-571D-5FB0-D9AAC95D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74D9E40-9CE6-A4E8-A13D-F5F404EA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886B-4783-4DA3-B40B-A2769079CD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53BB94-23E1-BB18-5D08-BF0EE2F1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01FBED-078C-7292-9992-A71D1AF1D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9F97D57-30C1-A3EE-C222-485B5B779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5E60-2563-43FF-A7FB-CADF7D3E9C7F}" type="datetimeFigureOut">
              <a:rPr lang="he-IL" smtClean="0"/>
              <a:t>ח'/ניסן/תשפ"ו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88EDF72-BBB3-4248-9AB9-95053674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E851807-6B6E-DB17-AB87-903B1DEA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886B-4783-4DA3-B40B-A2769079CD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860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EE2763-D114-236B-5309-C624F8C4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F03E7DA-4A65-4A65-CAF6-6B3B66661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83F1BC3-8057-CE63-64D9-113DD3AAB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62F58D3-2EC6-E62C-8B50-B8493706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5E60-2563-43FF-A7FB-CADF7D3E9C7F}" type="datetimeFigureOut">
              <a:rPr lang="he-IL" smtClean="0"/>
              <a:t>ח'/ניסן/תשפ"ו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3637066-89F8-16DA-801D-4DC30D68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444F6BF-9130-25FA-493E-72A9D6D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886B-4783-4DA3-B40B-A2769079CD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367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1AFC80-02C6-84A9-483E-30885ECB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876313E-7231-B1FA-B4D2-B17E4493A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1817DBD-580F-3DC2-0BDF-7FDB7A00E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2887BA4-CA18-30ED-03F7-1B17CDA50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8B2E6DB-81F8-0F14-5277-634642C2C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A0C7D95-5F46-7AC7-C97E-2690BBCA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5E60-2563-43FF-A7FB-CADF7D3E9C7F}" type="datetimeFigureOut">
              <a:rPr lang="he-IL" smtClean="0"/>
              <a:t>ח'/ניסן/תשפ"ו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93298AD-EA10-9BA7-8776-2B2BFA84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7E8CB8C-A245-453C-8120-593CC885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886B-4783-4DA3-B40B-A2769079CD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A60A0A-6C9D-AF03-BB94-0DEF7F70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776230E-92DA-D6EE-5459-C2CC1C07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5E60-2563-43FF-A7FB-CADF7D3E9C7F}" type="datetimeFigureOut">
              <a:rPr lang="he-IL" smtClean="0"/>
              <a:t>ח'/ניסן/תשפ"ו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D34ABE0-E67D-DD63-8298-4DC2051C6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918D902-EFCC-723D-E7A5-5D0938AD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886B-4783-4DA3-B40B-A2769079CD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758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20154C0-96F2-D139-9206-11137F38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5E60-2563-43FF-A7FB-CADF7D3E9C7F}" type="datetimeFigureOut">
              <a:rPr lang="he-IL" smtClean="0"/>
              <a:t>ח'/ניסן/תשפ"ו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999DA30-DB88-2EB6-8991-8E1FED51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78D73C1-2644-2FBF-FBA4-5C13303B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886B-4783-4DA3-B40B-A2769079CD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319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F23C48-3BB7-2DF7-9DFF-3F63D72BF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5F1753-C553-DBD6-5055-AE8AAE86F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3D0558E-B165-9723-8FE4-AE6D4BCB0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D83BBB4-F912-E8D8-0B28-2D738A70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5E60-2563-43FF-A7FB-CADF7D3E9C7F}" type="datetimeFigureOut">
              <a:rPr lang="he-IL" smtClean="0"/>
              <a:t>ח'/ניסן/תשפ"ו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81A4D36-AE14-DD3F-8ABB-E69433D4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000071A-1BDC-96EF-F2D9-8320CF0D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886B-4783-4DA3-B40B-A2769079CD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070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79A4E1-8530-1EDD-00DA-A3E2FB39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A65AEFE-C964-5EC2-1842-72553E4EB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FC79B58-8656-D29C-6722-B3E6ED681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965A66F-C183-1EF7-4042-6CFB12D3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5E60-2563-43FF-A7FB-CADF7D3E9C7F}" type="datetimeFigureOut">
              <a:rPr lang="he-IL" smtClean="0"/>
              <a:t>ח'/ניסן/תשפ"ו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57594E4-853E-A2EA-239C-F86C87F8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5AC9106-C387-8DC0-9066-C3C035B3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886B-4783-4DA3-B40B-A2769079CD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294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96B18DF-1A38-3BAD-B59D-04A2BFAF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5F2D6D1-E794-4D2F-EA41-D11A8F110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10156D5-6D4C-CB75-E67E-490D1FB74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685E60-2563-43FF-A7FB-CADF7D3E9C7F}" type="datetimeFigureOut">
              <a:rPr lang="he-IL" smtClean="0"/>
              <a:t>ח'/ניסן/תשפ"ו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B038786-6F80-6845-3AF9-BFF110BAE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FF57299-078A-9651-B64D-61BB55850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C5886B-4783-4DA3-B40B-A2769079CD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240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ehovot.muni.il/%D7%AA%D7%94%D7%9C%D7%99%D7%9B%D7%99-%D7%A2%D7%91%D7%95%D7%93%D7%94/" TargetMode="Externa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84890856-9F96-0211-6199-10464A939F35}"/>
              </a:ext>
            </a:extLst>
          </p:cNvPr>
          <p:cNvSpPr txBox="1"/>
          <p:nvPr/>
        </p:nvSpPr>
        <p:spPr>
          <a:xfrm>
            <a:off x="684920" y="1202049"/>
            <a:ext cx="10488425" cy="3881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sz="2911" b="1" dirty="0">
                <a:latin typeface="Heebo" pitchFamily="2" charset="-79"/>
                <a:cs typeface="Heebo" pitchFamily="2" charset="-79"/>
              </a:rPr>
              <a:t>הצגת פרויקטים התחדשות עירונית</a:t>
            </a:r>
          </a:p>
          <a:p>
            <a:pPr algn="r" rtl="1">
              <a:lnSpc>
                <a:spcPct val="200000"/>
              </a:lnSpc>
            </a:pPr>
            <a:r>
              <a:rPr lang="he-IL" sz="2426" dirty="0">
                <a:latin typeface="Heebo" pitchFamily="2" charset="-79"/>
                <a:cs typeface="Heebo" pitchFamily="2" charset="-79"/>
              </a:rPr>
              <a:t>שם המתחם:___________</a:t>
            </a:r>
          </a:p>
          <a:p>
            <a:pPr algn="r" rtl="1">
              <a:lnSpc>
                <a:spcPct val="200000"/>
              </a:lnSpc>
            </a:pPr>
            <a:r>
              <a:rPr lang="he-IL" sz="2426" dirty="0">
                <a:latin typeface="Heebo" pitchFamily="2" charset="-79"/>
                <a:cs typeface="Heebo" pitchFamily="2" charset="-79"/>
              </a:rPr>
              <a:t>שכונה:_______________</a:t>
            </a:r>
          </a:p>
          <a:p>
            <a:pPr algn="r" rtl="1">
              <a:lnSpc>
                <a:spcPct val="200000"/>
              </a:lnSpc>
            </a:pPr>
            <a:r>
              <a:rPr lang="he-IL" sz="2426" dirty="0">
                <a:latin typeface="Heebo" pitchFamily="2" charset="-79"/>
                <a:cs typeface="Heebo" pitchFamily="2" charset="-79"/>
              </a:rPr>
              <a:t>כתובת:_______________</a:t>
            </a:r>
          </a:p>
          <a:p>
            <a:pPr algn="r" rtl="1">
              <a:lnSpc>
                <a:spcPct val="200000"/>
              </a:lnSpc>
            </a:pPr>
            <a:r>
              <a:rPr lang="he-IL" sz="2426" dirty="0">
                <a:latin typeface="Heebo" pitchFamily="2" charset="-79"/>
                <a:cs typeface="Heebo" pitchFamily="2" charset="-79"/>
              </a:rPr>
              <a:t>תאריך:_______________</a:t>
            </a:r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0B3509C8-5A03-AEFC-70A9-3951596B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655951"/>
            <a:ext cx="11265693" cy="116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2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CAED8-EEDC-3F00-3E53-0DED4CB37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7FABF20-65C2-8B7C-5CBE-786D9D610B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2936" y="333075"/>
            <a:ext cx="10445329" cy="982594"/>
          </a:xfrm>
          <a:prstGeom prst="rect">
            <a:avLst/>
          </a:prstGeom>
        </p:spPr>
        <p:txBody>
          <a:bodyPr vert="horz" wrap="square" lIns="0" tIns="85869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76"/>
              </a:spcBef>
            </a:pPr>
            <a:r>
              <a:rPr lang="he-IL" sz="2911" dirty="0"/>
              <a:t>מצב מוצע חלופה ב'</a:t>
            </a:r>
            <a:br>
              <a:rPr lang="he-IL" sz="2911" dirty="0"/>
            </a:br>
            <a:endParaRPr sz="2911" b="0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302011D2-706A-3F44-24F9-07723558E490}"/>
              </a:ext>
            </a:extLst>
          </p:cNvPr>
          <p:cNvSpPr/>
          <p:nvPr/>
        </p:nvSpPr>
        <p:spPr>
          <a:xfrm>
            <a:off x="8204499" y="1813368"/>
            <a:ext cx="3480713" cy="3961356"/>
          </a:xfrm>
          <a:prstGeom prst="rect">
            <a:avLst/>
          </a:prstGeom>
          <a:noFill/>
        </p:spPr>
        <p:txBody>
          <a:bodyPr wrap="square" lIns="55449" tIns="27725" rIns="55449" bIns="27725">
            <a:spAutoFit/>
          </a:bodyPr>
          <a:lstStyle/>
          <a:p>
            <a:pPr algn="r" rtl="1"/>
            <a:r>
              <a:rPr lang="he-IL" sz="2426" b="1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יש להציג:</a:t>
            </a:r>
          </a:p>
          <a:p>
            <a:pPr algn="r" rtl="1"/>
            <a:endParaRPr lang="he-IL" sz="1940" dirty="0">
              <a:ln w="0"/>
              <a:solidFill>
                <a:schemeClr val="accent1">
                  <a:lumMod val="75000"/>
                </a:schemeClr>
              </a:solidFill>
              <a:latin typeface="Heebo" pitchFamily="2" charset="-79"/>
              <a:cs typeface="Heebo" pitchFamily="2" charset="-79"/>
            </a:endParaRPr>
          </a:p>
          <a:p>
            <a:pPr marL="450525" indent="-450525">
              <a:buAutoNum type="arabicPeriod"/>
            </a:pPr>
            <a:r>
              <a:rPr lang="he-IL" sz="2183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תוכנית</a:t>
            </a:r>
          </a:p>
          <a:p>
            <a:pPr marL="450525" indent="-450525">
              <a:buAutoNum type="arabicPeriod"/>
            </a:pPr>
            <a:r>
              <a:rPr lang="he-IL" sz="2183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חתך</a:t>
            </a:r>
          </a:p>
          <a:p>
            <a:pPr marL="450525" indent="-450525">
              <a:buAutoNum type="arabicPeriod"/>
            </a:pPr>
            <a:r>
              <a:rPr lang="he-IL" sz="2183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הדמיה</a:t>
            </a:r>
          </a:p>
          <a:p>
            <a:pPr algn="r" rtl="1"/>
            <a:endParaRPr lang="he-IL" sz="1940" dirty="0">
              <a:ln w="0"/>
              <a:solidFill>
                <a:schemeClr val="accent1">
                  <a:lumMod val="75000"/>
                </a:schemeClr>
              </a:solidFill>
              <a:latin typeface="Heebo" pitchFamily="2" charset="-79"/>
              <a:cs typeface="Heebo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1698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יש לציין:</a:t>
            </a:r>
          </a:p>
          <a:p>
            <a:pPr algn="r" rtl="1">
              <a:lnSpc>
                <a:spcPct val="150000"/>
              </a:lnSpc>
            </a:pPr>
            <a:r>
              <a:rPr lang="he-IL" sz="1698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 מס' יח"ד למבנה:_____</a:t>
            </a:r>
          </a:p>
          <a:p>
            <a:pPr algn="r" rtl="1">
              <a:lnSpc>
                <a:spcPct val="150000"/>
              </a:lnSpc>
            </a:pPr>
            <a:r>
              <a:rPr lang="he-IL" sz="1698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מס' קומות למבנה: ______</a:t>
            </a:r>
          </a:p>
          <a:p>
            <a:pPr algn="r" rtl="1">
              <a:lnSpc>
                <a:spcPct val="150000"/>
              </a:lnSpc>
            </a:pPr>
            <a:r>
              <a:rPr lang="he-IL" sz="1698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כמות יח"ד קומה טיפוסית:______</a:t>
            </a:r>
          </a:p>
          <a:p>
            <a:pPr algn="r" rtl="1">
              <a:lnSpc>
                <a:spcPct val="150000"/>
              </a:lnSpc>
            </a:pPr>
            <a:r>
              <a:rPr lang="he-IL" sz="1698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אלו ייעודים מוצעים בכל מבנה:_______</a:t>
            </a:r>
            <a:endParaRPr lang="he-IL" sz="2183" dirty="0">
              <a:ln w="0"/>
              <a:solidFill>
                <a:schemeClr val="accent1">
                  <a:lumMod val="75000"/>
                </a:schemeClr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4F6B573-AC48-701A-3693-F4DC45FA6409}"/>
              </a:ext>
            </a:extLst>
          </p:cNvPr>
          <p:cNvSpPr/>
          <p:nvPr/>
        </p:nvSpPr>
        <p:spPr>
          <a:xfrm>
            <a:off x="594120" y="1149334"/>
            <a:ext cx="7423172" cy="462539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6E5E3D3B-CF7B-F17B-C9AE-765426CAE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803901"/>
            <a:ext cx="11265693" cy="10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4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5" y="385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E436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639472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2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669622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2699773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3729922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4760074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2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5790223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6820375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5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7850523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8880675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9910824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0940975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2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1985169" y="6846223"/>
            <a:ext cx="110899" cy="24543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84890856-9F96-0211-6199-10464A939F35}"/>
              </a:ext>
            </a:extLst>
          </p:cNvPr>
          <p:cNvSpPr txBox="1"/>
          <p:nvPr/>
        </p:nvSpPr>
        <p:spPr>
          <a:xfrm>
            <a:off x="9334500" y="4344658"/>
            <a:ext cx="2339664" cy="7641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366" b="1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חברה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3EEFD1A3-3709-B078-8304-8A5565318709}"/>
              </a:ext>
            </a:extLst>
          </p:cNvPr>
          <p:cNvSpPr/>
          <p:nvPr/>
        </p:nvSpPr>
        <p:spPr>
          <a:xfrm>
            <a:off x="-2985" y="6092609"/>
            <a:ext cx="12196814" cy="796637"/>
          </a:xfrm>
          <a:prstGeom prst="rect">
            <a:avLst/>
          </a:prstGeom>
          <a:solidFill>
            <a:srgbClr val="1E4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</p:spTree>
    <p:extLst>
      <p:ext uri="{BB962C8B-B14F-4D97-AF65-F5344CB8AC3E}">
        <p14:creationId xmlns:p14="http://schemas.microsoft.com/office/powerpoint/2010/main" val="199958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גרפיקה 3">
            <a:extLst>
              <a:ext uri="{FF2B5EF4-FFF2-40B4-BE49-F238E27FC236}">
                <a16:creationId xmlns:a16="http://schemas.microsoft.com/office/drawing/2014/main" id="{E4F94295-907D-7236-325F-FF5E50687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576935"/>
            <a:ext cx="11265693" cy="1243032"/>
          </a:xfrm>
          <a:prstGeom prst="rect">
            <a:avLst/>
          </a:prstGeom>
        </p:spPr>
      </p:pic>
      <p:graphicFrame>
        <p:nvGraphicFramePr>
          <p:cNvPr id="9" name="תרשים 8">
            <a:extLst>
              <a:ext uri="{FF2B5EF4-FFF2-40B4-BE49-F238E27FC236}">
                <a16:creationId xmlns:a16="http://schemas.microsoft.com/office/drawing/2014/main" id="{F9C77CA2-E57B-4138-A18D-6A0D32161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224162"/>
              </p:ext>
            </p:extLst>
          </p:nvPr>
        </p:nvGraphicFramePr>
        <p:xfrm>
          <a:off x="426174" y="498131"/>
          <a:ext cx="4553232" cy="262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מלבן 13">
            <a:extLst>
              <a:ext uri="{FF2B5EF4-FFF2-40B4-BE49-F238E27FC236}">
                <a16:creationId xmlns:a16="http://schemas.microsoft.com/office/drawing/2014/main" id="{2E975806-F9AB-4C53-9080-8798D665F867}"/>
              </a:ext>
            </a:extLst>
          </p:cNvPr>
          <p:cNvSpPr/>
          <p:nvPr/>
        </p:nvSpPr>
        <p:spPr>
          <a:xfrm>
            <a:off x="5176611" y="3525767"/>
            <a:ext cx="6543504" cy="22929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he-IL" sz="11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</a:rPr>
              <a:t>**שלב זה ניתן להציג בתרשימים אך ניתן גם לא. </a:t>
            </a:r>
          </a:p>
          <a:p>
            <a:pPr algn="r" rtl="1"/>
            <a:r>
              <a:rPr lang="he-IL" sz="11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</a:rPr>
              <a:t>** חשוב שיופיע אחוז ומספר על כל סעיף</a:t>
            </a:r>
          </a:p>
          <a:p>
            <a:pPr algn="r" rtl="1"/>
            <a:r>
              <a:rPr lang="he-IL" sz="11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</a:rPr>
              <a:t> </a:t>
            </a:r>
          </a:p>
          <a:p>
            <a:pPr algn="r" rtl="1"/>
            <a:r>
              <a:rPr lang="he-IL" sz="11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</a:rPr>
              <a:t>*יש לצרף כנספח - מיפוי חברתי ראשוני – הכולל: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</a:rPr>
              <a:t>ייפוי כוח תכנוני מנציגות דיירים שנבחרה כדין.</a:t>
            </a:r>
            <a:endParaRPr lang="en-US" sz="1100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Gisha" panose="020B05020402040202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</a:rPr>
              <a:t>פרוטוקול לבחירת נציגות לכל בניין.</a:t>
            </a:r>
            <a:endParaRPr lang="en-US" sz="1100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Gisha" panose="020B05020402040202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</a:rPr>
              <a:t>מסמכים בדבר בחירת עורך דין דיירים</a:t>
            </a:r>
            <a:endParaRPr lang="en-US" sz="1100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Gisha" panose="020B05020402040202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</a:rPr>
              <a:t>פרוטוקול כינוס בעלי דירות לבחירת יזם ומסמך עיקרי ההצעה.</a:t>
            </a:r>
            <a:endParaRPr lang="en-US" sz="1100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Gisha" panose="020B05020402040202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</a:rPr>
              <a:t>אישור חתום ע"' עורך דין בדבר היקף ההתקשרות הנוכחי.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sz="1100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Gisha" panose="020B0502040204020203" pitchFamily="34" charset="-79"/>
            </a:endParaRPr>
          </a:p>
          <a:p>
            <a:r>
              <a:rPr lang="he-IL" sz="11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</a:rPr>
              <a:t>דגשים לתהליך חברתי מלא : </a:t>
            </a:r>
            <a:r>
              <a:rPr lang="en-US" sz="1100" u="sng" dirty="0">
                <a:hlinkClick r:id="rId5"/>
              </a:rPr>
              <a:t>https://www.rehovot.muni.il/%D7%AA%D7%94%D7%9C%D7%99%D7%9B%D7%99-%D7%A2%D7%91%D7%95%D7%93%D7%94</a:t>
            </a:r>
            <a:r>
              <a:rPr lang="he-IL" sz="1100" u="sng" dirty="0">
                <a:hlinkClick r:id="rId5"/>
              </a:rPr>
              <a:t>/</a:t>
            </a:r>
            <a:endParaRPr lang="en-US" sz="1100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Gisha" panose="020B0502040204020203" pitchFamily="34" charset="-79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2DC6D948-E6B9-44AC-8F32-D4EEBAF01ECA}"/>
              </a:ext>
            </a:extLst>
          </p:cNvPr>
          <p:cNvSpPr/>
          <p:nvPr/>
        </p:nvSpPr>
        <p:spPr>
          <a:xfrm>
            <a:off x="5969000" y="831667"/>
            <a:ext cx="5660580" cy="310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1200" dirty="0">
                <a:ln w="0"/>
                <a:latin typeface="Gisha" panose="020B0502040204020203" pitchFamily="34" charset="-79"/>
              </a:rPr>
              <a:t>בעלי דירות הגרים במתחם: </a:t>
            </a:r>
            <a:r>
              <a:rPr lang="he-IL" sz="1200" u="sng" dirty="0">
                <a:ln w="0"/>
                <a:latin typeface="Gisha" panose="020B0502040204020203" pitchFamily="34" charset="-79"/>
              </a:rPr>
              <a:t>אחוז ומספר </a:t>
            </a:r>
          </a:p>
          <a:p>
            <a:pPr algn="r" rtl="1">
              <a:lnSpc>
                <a:spcPct val="150000"/>
              </a:lnSpc>
            </a:pPr>
            <a:r>
              <a:rPr lang="he-IL" sz="1200" dirty="0">
                <a:ln w="0"/>
                <a:latin typeface="Gisha" panose="020B0502040204020203" pitchFamily="34" charset="-79"/>
              </a:rPr>
              <a:t>בעלי דירות שאינם גרים במתחם: </a:t>
            </a:r>
            <a:r>
              <a:rPr lang="he-IL" sz="1200" u="sng" dirty="0">
                <a:ln w="0"/>
                <a:latin typeface="Gisha" panose="020B0502040204020203" pitchFamily="34" charset="-79"/>
              </a:rPr>
              <a:t>אחוז ומספר </a:t>
            </a:r>
          </a:p>
          <a:p>
            <a:pPr>
              <a:lnSpc>
                <a:spcPct val="150000"/>
              </a:lnSpc>
            </a:pPr>
            <a:r>
              <a:rPr lang="he-IL" sz="1200" dirty="0">
                <a:ln w="0"/>
                <a:latin typeface="Gisha" panose="020B0502040204020203" pitchFamily="34" charset="-79"/>
              </a:rPr>
              <a:t>דירות בשכירות בשכונה: </a:t>
            </a:r>
            <a:r>
              <a:rPr lang="he-IL" sz="1200" u="sng" dirty="0">
                <a:ln w="0"/>
                <a:latin typeface="Gisha" panose="020B0502040204020203" pitchFamily="34" charset="-79"/>
              </a:rPr>
              <a:t>אחוז ומספר </a:t>
            </a:r>
            <a:endParaRPr lang="he-IL" sz="1200" dirty="0">
              <a:ln w="0"/>
              <a:latin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1200" dirty="0">
                <a:ln w="0"/>
                <a:latin typeface="Gisha" panose="020B0502040204020203" pitchFamily="34" charset="-79"/>
              </a:rPr>
              <a:t>דיור ציבורי: </a:t>
            </a:r>
            <a:r>
              <a:rPr lang="he-IL" sz="1200" u="sng" dirty="0">
                <a:ln w="0"/>
                <a:latin typeface="Gisha" panose="020B0502040204020203" pitchFamily="34" charset="-79"/>
              </a:rPr>
              <a:t>אחוז, מספר וחברה</a:t>
            </a:r>
          </a:p>
          <a:p>
            <a:pPr algn="r" rtl="1">
              <a:lnSpc>
                <a:spcPct val="150000"/>
              </a:lnSpc>
            </a:pPr>
            <a:r>
              <a:rPr lang="he-IL" sz="1200" dirty="0">
                <a:ln w="0"/>
                <a:latin typeface="Gisha" panose="020B0502040204020203" pitchFamily="34" charset="-79"/>
              </a:rPr>
              <a:t>מסחר:___________</a:t>
            </a:r>
          </a:p>
          <a:p>
            <a:pPr algn="r" rtl="1">
              <a:lnSpc>
                <a:spcPct val="150000"/>
              </a:lnSpc>
            </a:pPr>
            <a:endParaRPr lang="he-IL" sz="1200" u="sng" dirty="0">
              <a:ln w="0"/>
              <a:latin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1200" dirty="0">
                <a:ln w="0"/>
                <a:latin typeface="Gisha" panose="020B0502040204020203" pitchFamily="34" charset="-79"/>
              </a:rPr>
              <a:t>מספר בעלי דירות שלהם בעלות על יותר מדירה אחת במתחם:____</a:t>
            </a:r>
          </a:p>
          <a:p>
            <a:pPr algn="r" rtl="1">
              <a:lnSpc>
                <a:spcPct val="150000"/>
              </a:lnSpc>
            </a:pPr>
            <a:r>
              <a:rPr lang="he-IL" sz="1200" dirty="0">
                <a:ln w="0"/>
                <a:latin typeface="Gisha" panose="020B0502040204020203" pitchFamily="34" charset="-79"/>
              </a:rPr>
              <a:t>מספר דירות להן יש הצמדות לגן או גג: _____</a:t>
            </a:r>
          </a:p>
          <a:p>
            <a:pPr algn="r" rtl="1">
              <a:lnSpc>
                <a:spcPct val="150000"/>
              </a:lnSpc>
            </a:pPr>
            <a:r>
              <a:rPr lang="he-IL" sz="1200" dirty="0">
                <a:ln w="0"/>
                <a:latin typeface="Gisha" panose="020B0502040204020203" pitchFamily="34" charset="-79"/>
              </a:rPr>
              <a:t>מספר דירות בהן נעשו עבירות בניה כגון פיצול, פלישה, השתלטות על שטחים ובניה:______</a:t>
            </a:r>
          </a:p>
          <a:p>
            <a:pPr algn="r" rtl="1">
              <a:lnSpc>
                <a:spcPct val="150000"/>
              </a:lnSpc>
            </a:pPr>
            <a:endParaRPr lang="he-IL" sz="1200" u="sng" dirty="0">
              <a:solidFill>
                <a:schemeClr val="tx1">
                  <a:alpha val="60000"/>
                </a:schemeClr>
              </a:solidFill>
              <a:latin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endParaRPr lang="he-IL" sz="1200" u="sng" dirty="0">
              <a:solidFill>
                <a:schemeClr val="tx1">
                  <a:alpha val="60000"/>
                </a:schemeClr>
              </a:solidFill>
              <a:latin typeface="Gisha" panose="020B0502040204020203" pitchFamily="34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1675505-514C-30F5-4AD1-DC2938038A8A}"/>
              </a:ext>
            </a:extLst>
          </p:cNvPr>
          <p:cNvSpPr txBox="1"/>
          <p:nvPr/>
        </p:nvSpPr>
        <p:spPr>
          <a:xfrm>
            <a:off x="8241890" y="185359"/>
            <a:ext cx="3695700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u="sng" dirty="0">
                <a:ln w="0"/>
                <a:latin typeface="Gisha" panose="020B0502040204020203" pitchFamily="34" charset="-79"/>
              </a:rPr>
              <a:t>צורת הבעלות והשימושים:</a:t>
            </a:r>
          </a:p>
        </p:txBody>
      </p:sp>
    </p:spTree>
    <p:extLst>
      <p:ext uri="{BB962C8B-B14F-4D97-AF65-F5344CB8AC3E}">
        <p14:creationId xmlns:p14="http://schemas.microsoft.com/office/powerpoint/2010/main" val="361272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גרפיקה 3">
            <a:extLst>
              <a:ext uri="{FF2B5EF4-FFF2-40B4-BE49-F238E27FC236}">
                <a16:creationId xmlns:a16="http://schemas.microsoft.com/office/drawing/2014/main" id="{2840CCC8-5999-0C9D-A92B-64E7D19A7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622202"/>
            <a:ext cx="11265693" cy="1197765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2DC6D948-E6B9-44AC-8F32-D4EEBAF01ECA}"/>
              </a:ext>
            </a:extLst>
          </p:cNvPr>
          <p:cNvSpPr/>
          <p:nvPr/>
        </p:nvSpPr>
        <p:spPr>
          <a:xfrm>
            <a:off x="4561219" y="915497"/>
            <a:ext cx="7180742" cy="3746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1333" dirty="0">
                <a:ln w="0"/>
                <a:latin typeface="Gisha" panose="020B0502040204020203" pitchFamily="34" charset="-79"/>
              </a:rPr>
              <a:t>אזרחים ותיקים במתחם (70 ומעלה) </a:t>
            </a:r>
            <a:r>
              <a:rPr lang="he-IL" sz="1333" u="sng" dirty="0">
                <a:ln w="0"/>
                <a:latin typeface="Gisha" panose="020B0502040204020203" pitchFamily="34" charset="-79"/>
              </a:rPr>
              <a:t>: </a:t>
            </a:r>
            <a:r>
              <a:rPr lang="he-IL" sz="1333" i="1" u="sng" dirty="0">
                <a:ln w="0"/>
                <a:latin typeface="Gisha" panose="020B0502040204020203" pitchFamily="34" charset="-79"/>
              </a:rPr>
              <a:t>אחוז ומספר </a:t>
            </a:r>
          </a:p>
          <a:p>
            <a:pPr algn="r" rtl="1">
              <a:lnSpc>
                <a:spcPct val="150000"/>
              </a:lnSpc>
            </a:pPr>
            <a:r>
              <a:rPr lang="he-IL" sz="1333" dirty="0">
                <a:ln w="0"/>
                <a:latin typeface="Gisha" panose="020B0502040204020203" pitchFamily="34" charset="-79"/>
              </a:rPr>
              <a:t>צרכים מיוחדים: </a:t>
            </a:r>
            <a:r>
              <a:rPr lang="he-IL" sz="1333" i="1" u="sng" dirty="0">
                <a:ln w="0"/>
                <a:latin typeface="Gisha" panose="020B0502040204020203" pitchFamily="34" charset="-79"/>
              </a:rPr>
              <a:t>אחוז ומספר </a:t>
            </a:r>
          </a:p>
          <a:p>
            <a:pPr algn="r" rtl="1">
              <a:lnSpc>
                <a:spcPct val="150000"/>
              </a:lnSpc>
            </a:pPr>
            <a:r>
              <a:rPr lang="he-IL" sz="1333" dirty="0">
                <a:ln w="0"/>
                <a:latin typeface="Gisha" panose="020B0502040204020203" pitchFamily="34" charset="-79"/>
              </a:rPr>
              <a:t>צביון דתי: </a:t>
            </a:r>
            <a:r>
              <a:rPr lang="he-IL" sz="1333" i="1" dirty="0">
                <a:ln w="0"/>
                <a:latin typeface="Gisha" panose="020B0502040204020203" pitchFamily="34" charset="-79"/>
              </a:rPr>
              <a:t>אחוז: </a:t>
            </a:r>
            <a:r>
              <a:rPr lang="he-IL" sz="1333" i="1" u="sng" dirty="0">
                <a:ln w="0"/>
                <a:latin typeface="Gisha" panose="020B0502040204020203" pitchFamily="34" charset="-79"/>
              </a:rPr>
              <a:t>חרדים, דתיים, מסורתיים, חילונים </a:t>
            </a:r>
          </a:p>
          <a:p>
            <a:pPr algn="r" rtl="1">
              <a:lnSpc>
                <a:spcPct val="150000"/>
              </a:lnSpc>
            </a:pPr>
            <a:r>
              <a:rPr lang="he-IL" sz="1333" dirty="0">
                <a:ln w="0"/>
                <a:latin typeface="Gisha" panose="020B0502040204020203" pitchFamily="34" charset="-79"/>
              </a:rPr>
              <a:t>התייחסות לקבוצות דומיננטיות שזוהו במתחם:_________</a:t>
            </a:r>
          </a:p>
          <a:p>
            <a:pPr algn="r" rtl="1">
              <a:lnSpc>
                <a:spcPct val="150000"/>
              </a:lnSpc>
            </a:pPr>
            <a:endParaRPr lang="he-IL" sz="1333" dirty="0">
              <a:ln w="0"/>
              <a:latin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endParaRPr lang="he-IL" sz="1333" dirty="0">
              <a:ln w="0"/>
              <a:latin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1333" dirty="0">
                <a:ln w="0"/>
                <a:latin typeface="Gisha" panose="020B0502040204020203" pitchFamily="34" charset="-79"/>
              </a:rPr>
              <a:t>ממוצע מספר נפשות במשק בית: _________</a:t>
            </a:r>
          </a:p>
          <a:p>
            <a:pPr>
              <a:lnSpc>
                <a:spcPct val="150000"/>
              </a:lnSpc>
            </a:pPr>
            <a:r>
              <a:rPr lang="he-IL" sz="1333" dirty="0">
                <a:ln w="0"/>
                <a:latin typeface="Gisha" panose="020B0502040204020203" pitchFamily="34" charset="-79"/>
              </a:rPr>
              <a:t>תיאור גילאים: _________</a:t>
            </a:r>
          </a:p>
          <a:p>
            <a:pPr>
              <a:lnSpc>
                <a:spcPct val="150000"/>
              </a:lnSpc>
            </a:pPr>
            <a:r>
              <a:rPr lang="he-IL" sz="1333" dirty="0">
                <a:ln w="0"/>
                <a:latin typeface="Gisha" panose="020B0502040204020203" pitchFamily="34" charset="-79"/>
              </a:rPr>
              <a:t>סטטוס כמות חתימות :</a:t>
            </a:r>
            <a:r>
              <a:rPr lang="he-IL" sz="1333" i="1" u="sng" dirty="0">
                <a:ln w="0"/>
                <a:latin typeface="Gisha" panose="020B0502040204020203" pitchFamily="34" charset="-79"/>
              </a:rPr>
              <a:t> אחוז ומספר </a:t>
            </a:r>
            <a:endParaRPr lang="he-IL" sz="1333" dirty="0">
              <a:ln w="0"/>
              <a:latin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endParaRPr lang="he-IL" sz="1333" dirty="0">
              <a:ln w="0"/>
              <a:latin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1333" dirty="0">
                <a:ln w="0"/>
                <a:latin typeface="Gisha" panose="020B0502040204020203" pitchFamily="34" charset="-79"/>
              </a:rPr>
              <a:t>שפות מדוברות במתחם: _________</a:t>
            </a:r>
          </a:p>
          <a:p>
            <a:pPr algn="r" rtl="1">
              <a:lnSpc>
                <a:spcPct val="150000"/>
              </a:lnSpc>
            </a:pPr>
            <a:endParaRPr lang="he-IL" sz="1333" u="sng" dirty="0">
              <a:ln w="0"/>
              <a:latin typeface="Gisha" panose="020B0502040204020203" pitchFamily="34" charset="-79"/>
            </a:endParaRPr>
          </a:p>
        </p:txBody>
      </p:sp>
      <p:graphicFrame>
        <p:nvGraphicFramePr>
          <p:cNvPr id="6" name="תרשים 5">
            <a:extLst>
              <a:ext uri="{FF2B5EF4-FFF2-40B4-BE49-F238E27FC236}">
                <a16:creationId xmlns:a16="http://schemas.microsoft.com/office/drawing/2014/main" id="{B9D3958F-40AE-4503-884D-9A39DEEA4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789944"/>
              </p:ext>
            </p:extLst>
          </p:nvPr>
        </p:nvGraphicFramePr>
        <p:xfrm>
          <a:off x="444147" y="3260897"/>
          <a:ext cx="4117072" cy="228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תרשים 14">
            <a:extLst>
              <a:ext uri="{FF2B5EF4-FFF2-40B4-BE49-F238E27FC236}">
                <a16:creationId xmlns:a16="http://schemas.microsoft.com/office/drawing/2014/main" id="{F39CD967-DE92-4904-AE08-3136DFA5A9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507391"/>
              </p:ext>
            </p:extLst>
          </p:nvPr>
        </p:nvGraphicFramePr>
        <p:xfrm>
          <a:off x="444147" y="640409"/>
          <a:ext cx="4117072" cy="228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ABA4D75-7E9D-9236-39CC-B44F0E3FF907}"/>
              </a:ext>
            </a:extLst>
          </p:cNvPr>
          <p:cNvSpPr txBox="1"/>
          <p:nvPr/>
        </p:nvSpPr>
        <p:spPr>
          <a:xfrm>
            <a:off x="8151590" y="412142"/>
            <a:ext cx="3695700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u="sng" dirty="0">
                <a:ln w="0"/>
                <a:latin typeface="Gisha" panose="020B0502040204020203" pitchFamily="34" charset="-79"/>
              </a:rPr>
              <a:t>אוכלוסיות ייחודיות במתחם: </a:t>
            </a:r>
          </a:p>
        </p:txBody>
      </p:sp>
    </p:spTree>
    <p:extLst>
      <p:ext uri="{BB962C8B-B14F-4D97-AF65-F5344CB8AC3E}">
        <p14:creationId xmlns:p14="http://schemas.microsoft.com/office/powerpoint/2010/main" val="372720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5" y="385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E436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639472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2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669622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2699773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3729922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4760074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2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5790223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6820375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5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7850523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8880675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9910824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0940975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2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84890856-9F96-0211-6199-10464A939F35}"/>
              </a:ext>
            </a:extLst>
          </p:cNvPr>
          <p:cNvSpPr txBox="1"/>
          <p:nvPr/>
        </p:nvSpPr>
        <p:spPr>
          <a:xfrm>
            <a:off x="9819546" y="5328425"/>
            <a:ext cx="1817045" cy="7641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366" b="1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כלכלה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3EEFD1A3-3709-B078-8304-8A5565318709}"/>
              </a:ext>
            </a:extLst>
          </p:cNvPr>
          <p:cNvSpPr/>
          <p:nvPr/>
        </p:nvSpPr>
        <p:spPr>
          <a:xfrm>
            <a:off x="-2985" y="6092609"/>
            <a:ext cx="12196814" cy="796637"/>
          </a:xfrm>
          <a:prstGeom prst="rect">
            <a:avLst/>
          </a:prstGeom>
          <a:solidFill>
            <a:srgbClr val="1E4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</p:spTree>
    <p:extLst>
      <p:ext uri="{BB962C8B-B14F-4D97-AF65-F5344CB8AC3E}">
        <p14:creationId xmlns:p14="http://schemas.microsoft.com/office/powerpoint/2010/main" val="2515186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גרפיקה 2">
            <a:extLst>
              <a:ext uri="{FF2B5EF4-FFF2-40B4-BE49-F238E27FC236}">
                <a16:creationId xmlns:a16="http://schemas.microsoft.com/office/drawing/2014/main" id="{4484C878-989C-E678-FD27-16F85B42A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23073" y="5549774"/>
            <a:ext cx="11265693" cy="123883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2682" y="577422"/>
            <a:ext cx="3955982" cy="455331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R="3081">
              <a:lnSpc>
                <a:spcPct val="100299"/>
              </a:lnSpc>
            </a:pPr>
            <a:r>
              <a:rPr lang="he-IL" sz="2911" spc="3" dirty="0">
                <a:solidFill>
                  <a:schemeClr val="accent1">
                    <a:lumMod val="75000"/>
                  </a:schemeClr>
                </a:solidFill>
              </a:rPr>
              <a:t>תקן 21 – חלופה א 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8524257" y="10674680"/>
            <a:ext cx="3064509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IL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Heebo-Medium"/>
                <a:ea typeface="+mn-ea"/>
                <a:cs typeface="Heebo-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algn="ctr">
              <a:spcBef>
                <a:spcPts val="100"/>
              </a:spcBef>
            </a:pPr>
            <a:r>
              <a:rPr lang="he-IL" spc="-5"/>
              <a:t>תינוריע</a:t>
            </a:r>
            <a:r>
              <a:rPr lang="he-IL" spc="-20"/>
              <a:t> </a:t>
            </a:r>
            <a:r>
              <a:rPr lang="he-IL" spc="-5"/>
              <a:t>תושדחתה</a:t>
            </a:r>
            <a:r>
              <a:rPr lang="he-IL" spc="-15"/>
              <a:t> </a:t>
            </a:r>
            <a:r>
              <a:rPr lang="he-IL" spc="-5"/>
              <a:t>יכילהתב</a:t>
            </a:r>
            <a:r>
              <a:rPr lang="he-IL" spc="-15"/>
              <a:t> </a:t>
            </a:r>
            <a:r>
              <a:rPr lang="he-IL" spc="-5"/>
              <a:t>ישילשה</a:t>
            </a:r>
            <a:r>
              <a:rPr lang="he-IL" spc="-20"/>
              <a:t> </a:t>
            </a:r>
            <a:r>
              <a:rPr lang="he-IL" spc="-5"/>
              <a:t>ליגה</a:t>
            </a:r>
            <a:endParaRPr lang="he-IL" spc="-3" dirty="0"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C528DBD6-651C-E216-BCA9-E8B2FF17456F}"/>
              </a:ext>
            </a:extLst>
          </p:cNvPr>
          <p:cNvSpPr txBox="1">
            <a:spLocks/>
          </p:cNvSpPr>
          <p:nvPr/>
        </p:nvSpPr>
        <p:spPr>
          <a:xfrm>
            <a:off x="5615677" y="1139584"/>
            <a:ext cx="5702987" cy="457883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lvl1pPr rtl="1" eaLnBrk="1" hangingPunct="1">
              <a:defRPr sz="3700" b="1" i="0">
                <a:solidFill>
                  <a:srgbClr val="1E436F"/>
                </a:solidFill>
                <a:latin typeface="Heebo"/>
                <a:ea typeface="+mj-ea"/>
                <a:cs typeface="Heebo"/>
              </a:defRPr>
            </a:lvl1pPr>
          </a:lstStyle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kern="0" spc="3" dirty="0"/>
              <a:t>היטלי השבחה:__________</a:t>
            </a:r>
            <a:endParaRPr lang="he-IL" sz="1213" kern="0" spc="3" dirty="0"/>
          </a:p>
          <a:p>
            <a:pPr marR="3081">
              <a:lnSpc>
                <a:spcPct val="200000"/>
              </a:lnSpc>
            </a:pPr>
            <a:r>
              <a:rPr lang="he-IL" sz="1940" b="0" kern="0" spc="3" dirty="0"/>
              <a:t>הנחות יסוד לתקן 21: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גודל דירה ממוצעת ממצב קיים: ______מ"ר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תמורה </a:t>
            </a:r>
            <a:r>
              <a:rPr lang="he-IL" sz="1455" u="sng" kern="0" spc="3" dirty="0"/>
              <a:t>רצוי</a:t>
            </a:r>
            <a:r>
              <a:rPr lang="he-IL" sz="1455" b="0" kern="0" spc="3" dirty="0"/>
              <a:t> לדייר: _____מ"ר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גודל דירה ממוצעת מצב יוצא:________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תקן חניה לדירה:______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אחזקה- (יש לקחת בחשבון 10 שנות אחזקה)</a:t>
            </a:r>
            <a:r>
              <a:rPr lang="he-IL" sz="1455" kern="0" spc="3" dirty="0"/>
              <a:t>:__________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רווחיות יזמית ( בש"ח ובאחוזים):____________		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שווי מ"ר נכנס:___________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שווי מ"ר יוצא:____________</a:t>
            </a:r>
          </a:p>
        </p:txBody>
      </p:sp>
    </p:spTree>
    <p:extLst>
      <p:ext uri="{BB962C8B-B14F-4D97-AF65-F5344CB8AC3E}">
        <p14:creationId xmlns:p14="http://schemas.microsoft.com/office/powerpoint/2010/main" val="430817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183CA-329E-F121-F8F1-9A920213A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גרפיקה 2">
            <a:extLst>
              <a:ext uri="{FF2B5EF4-FFF2-40B4-BE49-F238E27FC236}">
                <a16:creationId xmlns:a16="http://schemas.microsoft.com/office/drawing/2014/main" id="{38328261-9A86-6811-D8B3-BD395BDC5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23073" y="5549774"/>
            <a:ext cx="11265693" cy="1238837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99CB00E3-973D-9622-C5B7-1096FF8BC8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2682" y="577422"/>
            <a:ext cx="3955982" cy="455331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R="3081">
              <a:lnSpc>
                <a:spcPct val="100299"/>
              </a:lnSpc>
            </a:pPr>
            <a:r>
              <a:rPr lang="he-IL" sz="2911" spc="3" dirty="0">
                <a:solidFill>
                  <a:schemeClr val="accent1">
                    <a:lumMod val="75000"/>
                  </a:schemeClr>
                </a:solidFill>
              </a:rPr>
              <a:t>תקן 21 – חלופה ב </a:t>
            </a: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667D70B7-E2E0-6858-47EA-AE1CFD6B993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524257" y="10674680"/>
            <a:ext cx="3064509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IL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Heebo-Medium"/>
                <a:ea typeface="+mn-ea"/>
                <a:cs typeface="Heebo-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algn="ctr">
              <a:spcBef>
                <a:spcPts val="100"/>
              </a:spcBef>
            </a:pPr>
            <a:r>
              <a:rPr lang="he-IL" spc="-5"/>
              <a:t>תינוריע</a:t>
            </a:r>
            <a:r>
              <a:rPr lang="he-IL" spc="-20"/>
              <a:t> </a:t>
            </a:r>
            <a:r>
              <a:rPr lang="he-IL" spc="-5"/>
              <a:t>תושדחתה</a:t>
            </a:r>
            <a:r>
              <a:rPr lang="he-IL" spc="-15"/>
              <a:t> </a:t>
            </a:r>
            <a:r>
              <a:rPr lang="he-IL" spc="-5"/>
              <a:t>יכילהתב</a:t>
            </a:r>
            <a:r>
              <a:rPr lang="he-IL" spc="-15"/>
              <a:t> </a:t>
            </a:r>
            <a:r>
              <a:rPr lang="he-IL" spc="-5"/>
              <a:t>ישילשה</a:t>
            </a:r>
            <a:r>
              <a:rPr lang="he-IL" spc="-20"/>
              <a:t> </a:t>
            </a:r>
            <a:r>
              <a:rPr lang="he-IL" spc="-5"/>
              <a:t>ליגה</a:t>
            </a:r>
            <a:endParaRPr lang="he-IL" spc="-3" dirty="0"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0F6719C1-786C-8EE4-A112-D78282750D83}"/>
              </a:ext>
            </a:extLst>
          </p:cNvPr>
          <p:cNvSpPr txBox="1">
            <a:spLocks/>
          </p:cNvSpPr>
          <p:nvPr/>
        </p:nvSpPr>
        <p:spPr>
          <a:xfrm>
            <a:off x="5615677" y="1139584"/>
            <a:ext cx="5702987" cy="457883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lvl1pPr rtl="1" eaLnBrk="1" hangingPunct="1">
              <a:defRPr sz="3700" b="1" i="0">
                <a:solidFill>
                  <a:srgbClr val="1E436F"/>
                </a:solidFill>
                <a:latin typeface="Heebo"/>
                <a:ea typeface="+mj-ea"/>
                <a:cs typeface="Heebo"/>
              </a:defRPr>
            </a:lvl1pPr>
          </a:lstStyle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kern="0" spc="3" dirty="0"/>
              <a:t>היטלי השבחה:__________</a:t>
            </a:r>
            <a:endParaRPr lang="he-IL" sz="1213" kern="0" spc="3" dirty="0"/>
          </a:p>
          <a:p>
            <a:pPr marR="3081">
              <a:lnSpc>
                <a:spcPct val="200000"/>
              </a:lnSpc>
            </a:pPr>
            <a:r>
              <a:rPr lang="he-IL" sz="1940" b="0" kern="0" spc="3" dirty="0"/>
              <a:t>הנחות יסוד לתקן 21: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גודל דירה ממוצעת ממצב קיים: ______מ"ר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תמורה </a:t>
            </a:r>
            <a:r>
              <a:rPr lang="he-IL" sz="1455" u="sng" kern="0" spc="3" dirty="0"/>
              <a:t>רצוי</a:t>
            </a:r>
            <a:r>
              <a:rPr lang="he-IL" sz="1455" b="0" kern="0" spc="3" dirty="0"/>
              <a:t> לדייר: _____מ"ר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גודל דירה ממוצעת מצב יוצא:________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תקן חניה לדירה:______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אחזקה- (יש לקחת בחשבון 10 שנות אחזקה)</a:t>
            </a:r>
            <a:r>
              <a:rPr lang="he-IL" sz="1455" kern="0" spc="3" dirty="0"/>
              <a:t>:__________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רווחיות יזמית ( בש"ח ובאחוזים):____________		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שווי מ"ר נכנס:___________</a:t>
            </a:r>
          </a:p>
          <a:p>
            <a:pPr marL="277246" marR="3081" indent="-277246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1455" b="0" kern="0" spc="3" dirty="0"/>
              <a:t>שווי מ"ר יוצא:____________</a:t>
            </a:r>
          </a:p>
        </p:txBody>
      </p:sp>
    </p:spTree>
    <p:extLst>
      <p:ext uri="{BB962C8B-B14F-4D97-AF65-F5344CB8AC3E}">
        <p14:creationId xmlns:p14="http://schemas.microsoft.com/office/powerpoint/2010/main" val="2827866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גרפיקה 2">
            <a:extLst>
              <a:ext uri="{FF2B5EF4-FFF2-40B4-BE49-F238E27FC236}">
                <a16:creationId xmlns:a16="http://schemas.microsoft.com/office/drawing/2014/main" id="{F1AC02D4-2032-A80B-DFBF-9F72FEF9E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363887" y="5730845"/>
            <a:ext cx="11265693" cy="108912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2682" y="577422"/>
            <a:ext cx="3955982" cy="455331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R="3081">
              <a:lnSpc>
                <a:spcPct val="100299"/>
              </a:lnSpc>
            </a:pPr>
            <a:r>
              <a:rPr lang="he-IL" sz="2911" spc="3" dirty="0">
                <a:solidFill>
                  <a:schemeClr val="accent1">
                    <a:lumMod val="75000"/>
                  </a:schemeClr>
                </a:solidFill>
              </a:rPr>
              <a:t>תקן 21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8524257" y="10674680"/>
            <a:ext cx="3064509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IL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Heebo-Medium"/>
                <a:ea typeface="+mn-ea"/>
                <a:cs typeface="Heebo-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algn="ctr">
              <a:spcBef>
                <a:spcPts val="100"/>
              </a:spcBef>
            </a:pPr>
            <a:r>
              <a:rPr lang="he-IL" spc="-5"/>
              <a:t>תינוריע</a:t>
            </a:r>
            <a:r>
              <a:rPr lang="he-IL" spc="-20"/>
              <a:t> </a:t>
            </a:r>
            <a:r>
              <a:rPr lang="he-IL" spc="-5"/>
              <a:t>תושדחתה</a:t>
            </a:r>
            <a:r>
              <a:rPr lang="he-IL" spc="-15"/>
              <a:t> </a:t>
            </a:r>
            <a:r>
              <a:rPr lang="he-IL" spc="-5"/>
              <a:t>יכילהתב</a:t>
            </a:r>
            <a:r>
              <a:rPr lang="he-IL" spc="-15"/>
              <a:t> </a:t>
            </a:r>
            <a:r>
              <a:rPr lang="he-IL" spc="-5"/>
              <a:t>ישילשה</a:t>
            </a:r>
            <a:r>
              <a:rPr lang="he-IL" spc="-20"/>
              <a:t> </a:t>
            </a:r>
            <a:r>
              <a:rPr lang="he-IL" spc="-5"/>
              <a:t>ליגה</a:t>
            </a:r>
            <a:endParaRPr lang="he-IL" spc="-3" dirty="0"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C528DBD6-651C-E216-BCA9-E8B2FF17456F}"/>
              </a:ext>
            </a:extLst>
          </p:cNvPr>
          <p:cNvSpPr txBox="1">
            <a:spLocks/>
          </p:cNvSpPr>
          <p:nvPr/>
        </p:nvSpPr>
        <p:spPr>
          <a:xfrm>
            <a:off x="1554766" y="726740"/>
            <a:ext cx="3955982" cy="30593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lvl1pPr rtl="1" eaLnBrk="1" hangingPunct="1">
              <a:defRPr sz="3700" b="1" i="0">
                <a:solidFill>
                  <a:srgbClr val="1E436F"/>
                </a:solidFill>
                <a:latin typeface="Heebo"/>
                <a:ea typeface="+mj-ea"/>
                <a:cs typeface="Heebo"/>
              </a:defRPr>
            </a:lvl1pPr>
          </a:lstStyle>
          <a:p>
            <a:pPr marR="3081">
              <a:lnSpc>
                <a:spcPct val="100299"/>
              </a:lnSpc>
            </a:pPr>
            <a:r>
              <a:rPr lang="he-IL" sz="1940" b="0" kern="0" spc="3" dirty="0"/>
              <a:t>תצלום מודל לחישוב כדאיות כלכלית:</a:t>
            </a:r>
            <a:endParaRPr lang="he-IL" sz="1213" kern="0" spc="3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483D511-2B79-5927-6D83-3E6A274220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462"/>
          <a:stretch>
            <a:fillRect/>
          </a:stretch>
        </p:blipFill>
        <p:spPr>
          <a:xfrm>
            <a:off x="427173" y="1306053"/>
            <a:ext cx="6935509" cy="1416962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6EA3534B-43FF-026B-D64B-EF2ACBD77BB2}"/>
              </a:ext>
            </a:extLst>
          </p:cNvPr>
          <p:cNvSpPr txBox="1">
            <a:spLocks/>
          </p:cNvSpPr>
          <p:nvPr/>
        </p:nvSpPr>
        <p:spPr>
          <a:xfrm>
            <a:off x="7711631" y="1551374"/>
            <a:ext cx="4174311" cy="30593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lvl1pPr rtl="1" eaLnBrk="1" hangingPunct="1">
              <a:defRPr sz="3700" b="1" i="0">
                <a:solidFill>
                  <a:srgbClr val="1E436F"/>
                </a:solidFill>
                <a:latin typeface="Heebo"/>
                <a:ea typeface="+mj-ea"/>
                <a:cs typeface="Heebo"/>
              </a:defRPr>
            </a:lvl1pPr>
          </a:lstStyle>
          <a:p>
            <a:pPr marR="3081">
              <a:lnSpc>
                <a:spcPct val="100299"/>
              </a:lnSpc>
            </a:pPr>
            <a:r>
              <a:rPr lang="he-IL" sz="1940" b="0" kern="0" spc="3" dirty="0"/>
              <a:t>תחשיב לפי תמורה </a:t>
            </a:r>
            <a:r>
              <a:rPr lang="he-IL" sz="1940" kern="0" spc="3" dirty="0"/>
              <a:t>0 מ"ר</a:t>
            </a:r>
            <a:r>
              <a:rPr lang="he-IL" sz="1940" b="0" kern="0" spc="3" dirty="0"/>
              <a:t> לבעלי הדירות:</a:t>
            </a:r>
            <a:endParaRPr lang="he-IL" sz="1213" kern="0" spc="3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E8AA4E6-193E-0D8C-4AC7-809E6CB19C24}"/>
              </a:ext>
            </a:extLst>
          </p:cNvPr>
          <p:cNvSpPr txBox="1">
            <a:spLocks/>
          </p:cNvSpPr>
          <p:nvPr/>
        </p:nvSpPr>
        <p:spPr>
          <a:xfrm>
            <a:off x="7362682" y="3413765"/>
            <a:ext cx="4628190" cy="30593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lvl1pPr rtl="1" eaLnBrk="1" hangingPunct="1">
              <a:defRPr sz="3700" b="1" i="0">
                <a:solidFill>
                  <a:srgbClr val="1E436F"/>
                </a:solidFill>
                <a:latin typeface="Heebo"/>
                <a:ea typeface="+mj-ea"/>
                <a:cs typeface="Heebo"/>
              </a:defRPr>
            </a:lvl1pPr>
          </a:lstStyle>
          <a:p>
            <a:pPr marR="3081">
              <a:lnSpc>
                <a:spcPct val="100299"/>
              </a:lnSpc>
            </a:pPr>
            <a:r>
              <a:rPr lang="he-IL" sz="1940" b="0" kern="0" spc="3" dirty="0"/>
              <a:t>תחשיב לפי תמורה </a:t>
            </a:r>
            <a:r>
              <a:rPr lang="he-IL" sz="1940" kern="0" spc="3" dirty="0"/>
              <a:t>מבוקש מ"ר </a:t>
            </a:r>
            <a:r>
              <a:rPr lang="he-IL" sz="1940" b="0" kern="0" spc="3" dirty="0"/>
              <a:t>לבעלי הדירות:</a:t>
            </a:r>
            <a:endParaRPr lang="he-IL" sz="1213" kern="0" spc="3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81A56DA3-C0FB-4112-2401-E5ACC111B8E2}"/>
              </a:ext>
            </a:extLst>
          </p:cNvPr>
          <p:cNvSpPr txBox="1">
            <a:spLocks/>
          </p:cNvSpPr>
          <p:nvPr/>
        </p:nvSpPr>
        <p:spPr>
          <a:xfrm>
            <a:off x="7642464" y="4908205"/>
            <a:ext cx="4229971" cy="30593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lvl1pPr rtl="1" eaLnBrk="1" hangingPunct="1">
              <a:defRPr sz="3700" b="1" i="0">
                <a:solidFill>
                  <a:srgbClr val="1E436F"/>
                </a:solidFill>
                <a:latin typeface="Heebo"/>
                <a:ea typeface="+mj-ea"/>
                <a:cs typeface="Heebo"/>
              </a:defRPr>
            </a:lvl1pPr>
          </a:lstStyle>
          <a:p>
            <a:pPr marR="3081">
              <a:lnSpc>
                <a:spcPct val="100299"/>
              </a:lnSpc>
            </a:pPr>
            <a:r>
              <a:rPr lang="he-IL" sz="1940" b="0" kern="0" spc="3" dirty="0"/>
              <a:t>תחשיב לפי תמורה </a:t>
            </a:r>
            <a:r>
              <a:rPr lang="he-IL" sz="1940" kern="0" spc="3" dirty="0"/>
              <a:t>12 מ"ר </a:t>
            </a:r>
            <a:r>
              <a:rPr lang="he-IL" sz="1940" b="0" kern="0" spc="3" dirty="0"/>
              <a:t>לבעלי הדירות:</a:t>
            </a:r>
            <a:endParaRPr lang="he-IL" sz="1213" kern="0" spc="3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7B963F1-E1A0-B982-A703-12B7453F55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462"/>
          <a:stretch>
            <a:fillRect/>
          </a:stretch>
        </p:blipFill>
        <p:spPr>
          <a:xfrm>
            <a:off x="427172" y="2878017"/>
            <a:ext cx="6935509" cy="141696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204970C-1772-7E31-16C8-232CE04229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462"/>
          <a:stretch>
            <a:fillRect/>
          </a:stretch>
        </p:blipFill>
        <p:spPr>
          <a:xfrm>
            <a:off x="427172" y="4490883"/>
            <a:ext cx="6935509" cy="141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3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C8077-54BC-DB41-141F-B2543BAA9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84890856-9F96-0211-6199-10464A939F35}"/>
              </a:ext>
            </a:extLst>
          </p:cNvPr>
          <p:cNvSpPr txBox="1"/>
          <p:nvPr/>
        </p:nvSpPr>
        <p:spPr>
          <a:xfrm>
            <a:off x="7092869" y="765391"/>
            <a:ext cx="4262325" cy="7641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366" b="1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פרטי </a:t>
            </a:r>
            <a:r>
              <a:rPr lang="he-IL" sz="4366" b="1" dirty="0" err="1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המגיש.ה</a:t>
            </a:r>
            <a:endParaRPr lang="he-IL" sz="4366" b="1" dirty="0">
              <a:solidFill>
                <a:schemeClr val="accent1">
                  <a:lumMod val="75000"/>
                </a:schemeClr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4FF7D6BF-827B-2B25-0FB2-88A48946C316}"/>
              </a:ext>
            </a:extLst>
          </p:cNvPr>
          <p:cNvSpPr txBox="1"/>
          <p:nvPr/>
        </p:nvSpPr>
        <p:spPr>
          <a:xfrm>
            <a:off x="8584946" y="1595040"/>
            <a:ext cx="2750940" cy="3772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1819" b="1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שם החברה:___________</a:t>
            </a:r>
          </a:p>
          <a:p>
            <a:pPr algn="r" rtl="1">
              <a:lnSpc>
                <a:spcPct val="150000"/>
              </a:lnSpc>
            </a:pPr>
            <a:r>
              <a:rPr lang="he-IL" sz="1516" dirty="0" err="1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איש.ת</a:t>
            </a:r>
            <a:r>
              <a:rPr lang="he-IL" sz="1516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 הקשר:____________</a:t>
            </a:r>
          </a:p>
          <a:p>
            <a:pPr algn="r" rtl="1">
              <a:lnSpc>
                <a:spcPct val="150000"/>
              </a:lnSpc>
            </a:pPr>
            <a:r>
              <a:rPr lang="he-IL" sz="1516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דואר אלקטרוני:__________</a:t>
            </a:r>
          </a:p>
          <a:p>
            <a:pPr algn="r" rtl="1">
              <a:lnSpc>
                <a:spcPct val="150000"/>
              </a:lnSpc>
            </a:pPr>
            <a:r>
              <a:rPr lang="he-IL" sz="1516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פלאפון נייד:___________</a:t>
            </a:r>
          </a:p>
          <a:p>
            <a:pPr algn="r" rtl="1">
              <a:lnSpc>
                <a:spcPct val="150000"/>
              </a:lnSpc>
            </a:pPr>
            <a:r>
              <a:rPr lang="he-IL" sz="1516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טלפון במשרד:__________</a:t>
            </a:r>
            <a:endParaRPr lang="en-US" sz="1516" dirty="0">
              <a:solidFill>
                <a:schemeClr val="accent1">
                  <a:lumMod val="75000"/>
                </a:schemeClr>
              </a:solidFill>
              <a:latin typeface="Heebo" pitchFamily="2" charset="-79"/>
              <a:cs typeface="Heebo" pitchFamily="2" charset="-79"/>
            </a:endParaRPr>
          </a:p>
          <a:p>
            <a:pPr algn="r" rtl="1">
              <a:lnSpc>
                <a:spcPct val="150000"/>
              </a:lnSpc>
            </a:pPr>
            <a:endParaRPr lang="he-IL" sz="1819" b="1" dirty="0">
              <a:solidFill>
                <a:schemeClr val="accent1">
                  <a:lumMod val="75000"/>
                </a:schemeClr>
              </a:solidFill>
              <a:latin typeface="Heebo" pitchFamily="2" charset="-79"/>
              <a:cs typeface="Heebo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1819" b="1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שם משרד האדריכלים:</a:t>
            </a:r>
          </a:p>
          <a:p>
            <a:pPr algn="r" rtl="1">
              <a:lnSpc>
                <a:spcPct val="150000"/>
              </a:lnSpc>
            </a:pPr>
            <a:r>
              <a:rPr lang="he-IL" sz="1516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שם </a:t>
            </a:r>
            <a:r>
              <a:rPr lang="he-IL" sz="1516" dirty="0" err="1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האדריכל.ית</a:t>
            </a:r>
            <a:r>
              <a:rPr lang="he-IL" sz="1516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:_____________</a:t>
            </a:r>
          </a:p>
          <a:p>
            <a:pPr algn="r" rtl="1">
              <a:lnSpc>
                <a:spcPct val="150000"/>
              </a:lnSpc>
            </a:pPr>
            <a:r>
              <a:rPr lang="he-IL" sz="1516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נייד </a:t>
            </a:r>
            <a:r>
              <a:rPr lang="he-IL" sz="1516" dirty="0" err="1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אדריכל.ית</a:t>
            </a:r>
            <a:r>
              <a:rPr lang="he-IL" sz="1516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:______________</a:t>
            </a:r>
          </a:p>
          <a:p>
            <a:pPr algn="r" rtl="1">
              <a:lnSpc>
                <a:spcPct val="150000"/>
              </a:lnSpc>
            </a:pPr>
            <a:r>
              <a:rPr lang="he-IL" sz="1516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טלפון משרד:_____________</a:t>
            </a:r>
            <a:endParaRPr lang="he-IL" sz="1516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174EFCC0-FEE0-18F8-D760-AC29C29E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694631"/>
            <a:ext cx="11265693" cy="11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2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AE149-39E7-8545-CFAC-18B36D83F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גרפיקה 1">
            <a:extLst>
              <a:ext uri="{FF2B5EF4-FFF2-40B4-BE49-F238E27FC236}">
                <a16:creationId xmlns:a16="http://schemas.microsoft.com/office/drawing/2014/main" id="{D59BDE45-F08A-02AB-CB25-CF508C449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694631"/>
            <a:ext cx="11265693" cy="112533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14051D5-9A02-F64B-0FAA-9309265017B8}"/>
              </a:ext>
            </a:extLst>
          </p:cNvPr>
          <p:cNvSpPr txBox="1"/>
          <p:nvPr/>
        </p:nvSpPr>
        <p:spPr>
          <a:xfrm>
            <a:off x="2942377" y="305755"/>
            <a:ext cx="61201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נספח – טבלת מדיניות עירונית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7DCF10A-2947-5C20-01E5-7AB4E6E2D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399" y="767420"/>
            <a:ext cx="7490667" cy="520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7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3AB3C-E9C6-9499-5D41-8F57070CE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3B53EB16-0DEA-44E5-C697-14A08FDD0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01889" y="5777696"/>
            <a:ext cx="11388221" cy="103489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4A92370-4290-C634-1D1F-1DFD7A04D472}"/>
              </a:ext>
            </a:extLst>
          </p:cNvPr>
          <p:cNvSpPr/>
          <p:nvPr/>
        </p:nvSpPr>
        <p:spPr>
          <a:xfrm>
            <a:off x="639472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2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1E7E8E6-B1DE-0FE3-ED1F-C704DB4C53EA}"/>
              </a:ext>
            </a:extLst>
          </p:cNvPr>
          <p:cNvSpPr/>
          <p:nvPr/>
        </p:nvSpPr>
        <p:spPr>
          <a:xfrm>
            <a:off x="1669622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1125446-70A3-E4EC-8E1D-592D079A4E4C}"/>
              </a:ext>
            </a:extLst>
          </p:cNvPr>
          <p:cNvSpPr/>
          <p:nvPr/>
        </p:nvSpPr>
        <p:spPr>
          <a:xfrm>
            <a:off x="2699773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0200C27-03C5-50A0-14BE-4D954F2660AB}"/>
              </a:ext>
            </a:extLst>
          </p:cNvPr>
          <p:cNvSpPr/>
          <p:nvPr/>
        </p:nvSpPr>
        <p:spPr>
          <a:xfrm>
            <a:off x="3729922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2D576A9-1C31-0542-37D7-6CF1FD99168A}"/>
              </a:ext>
            </a:extLst>
          </p:cNvPr>
          <p:cNvSpPr/>
          <p:nvPr/>
        </p:nvSpPr>
        <p:spPr>
          <a:xfrm>
            <a:off x="4760074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2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002A448-ABE9-18FA-EA04-4E321FDFE8C1}"/>
              </a:ext>
            </a:extLst>
          </p:cNvPr>
          <p:cNvSpPr/>
          <p:nvPr/>
        </p:nvSpPr>
        <p:spPr>
          <a:xfrm>
            <a:off x="5790223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9F12C12-A24F-EC37-BE5D-2D9CF1DA6EB9}"/>
              </a:ext>
            </a:extLst>
          </p:cNvPr>
          <p:cNvSpPr/>
          <p:nvPr/>
        </p:nvSpPr>
        <p:spPr>
          <a:xfrm>
            <a:off x="6820375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79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5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B16551D-1298-5CED-AD9A-1B1DEBDD44DC}"/>
              </a:ext>
            </a:extLst>
          </p:cNvPr>
          <p:cNvSpPr/>
          <p:nvPr/>
        </p:nvSpPr>
        <p:spPr>
          <a:xfrm>
            <a:off x="7850523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ECFD165-3558-3AB4-948D-6C3F5BAF5107}"/>
              </a:ext>
            </a:extLst>
          </p:cNvPr>
          <p:cNvSpPr/>
          <p:nvPr/>
        </p:nvSpPr>
        <p:spPr>
          <a:xfrm>
            <a:off x="8880675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7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845F9CB-7C2D-B4A5-697C-20996460AF96}"/>
              </a:ext>
            </a:extLst>
          </p:cNvPr>
          <p:cNvSpPr/>
          <p:nvPr/>
        </p:nvSpPr>
        <p:spPr>
          <a:xfrm>
            <a:off x="9910824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3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CDCCB87-5702-F3D2-EFE8-72A9A5DBCEAC}"/>
              </a:ext>
            </a:extLst>
          </p:cNvPr>
          <p:cNvSpPr/>
          <p:nvPr/>
        </p:nvSpPr>
        <p:spPr>
          <a:xfrm>
            <a:off x="10940975" y="6823610"/>
            <a:ext cx="110899" cy="30805"/>
          </a:xfrm>
          <a:custGeom>
            <a:avLst/>
            <a:gdLst/>
            <a:ahLst/>
            <a:cxnLst/>
            <a:rect l="l" t="t" r="r" b="b"/>
            <a:pathLst>
              <a:path w="182880" h="50800">
                <a:moveTo>
                  <a:pt x="93714" y="0"/>
                </a:moveTo>
                <a:lnTo>
                  <a:pt x="91337" y="0"/>
                </a:lnTo>
                <a:lnTo>
                  <a:pt x="88960" y="0"/>
                </a:lnTo>
                <a:lnTo>
                  <a:pt x="86583" y="617"/>
                </a:lnTo>
                <a:lnTo>
                  <a:pt x="0" y="50605"/>
                </a:lnTo>
                <a:lnTo>
                  <a:pt x="55024" y="50605"/>
                </a:lnTo>
                <a:lnTo>
                  <a:pt x="91337" y="29643"/>
                </a:lnTo>
                <a:lnTo>
                  <a:pt x="127640" y="50605"/>
                </a:lnTo>
                <a:lnTo>
                  <a:pt x="182685" y="50605"/>
                </a:lnTo>
                <a:lnTo>
                  <a:pt x="96091" y="617"/>
                </a:lnTo>
                <a:lnTo>
                  <a:pt x="93714" y="0"/>
                </a:lnTo>
                <a:close/>
              </a:path>
            </a:pathLst>
          </a:custGeom>
          <a:solidFill>
            <a:srgbClr val="1E436F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403401AD-2996-7FAE-2A37-32EF3E254459}"/>
              </a:ext>
            </a:extLst>
          </p:cNvPr>
          <p:cNvSpPr txBox="1">
            <a:spLocks/>
          </p:cNvSpPr>
          <p:nvPr/>
        </p:nvSpPr>
        <p:spPr>
          <a:xfrm>
            <a:off x="9188613" y="410262"/>
            <a:ext cx="2435077" cy="419987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lang="he-IL" sz="1800" b="1" u="sng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פרטי המתחם</a:t>
            </a:r>
            <a:endParaRPr lang="he-IL" sz="1800" b="1" u="sng" spc="300" dirty="0">
              <a:solidFill>
                <a:schemeClr val="accent1">
                  <a:lumMod val="75000"/>
                </a:schemeClr>
              </a:solidFill>
              <a:latin typeface="Heebo-Medium"/>
              <a:cs typeface="+mn-cs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B2CF8513-7C7A-FC54-2E45-E1D116D74FC9}"/>
              </a:ext>
            </a:extLst>
          </p:cNvPr>
          <p:cNvSpPr txBox="1"/>
          <p:nvPr/>
        </p:nvSpPr>
        <p:spPr>
          <a:xfrm>
            <a:off x="8084745" y="1080304"/>
            <a:ext cx="2967129" cy="4266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400" b="1" dirty="0"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יזם:_______________________________</a:t>
            </a:r>
          </a:p>
          <a:p>
            <a:pPr>
              <a:lnSpc>
                <a:spcPct val="150000"/>
              </a:lnSpc>
            </a:pPr>
            <a:r>
              <a:rPr lang="he-IL" sz="1400" b="1" dirty="0"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מנהל פרויקט:_____________________</a:t>
            </a:r>
          </a:p>
          <a:p>
            <a:pPr>
              <a:lnSpc>
                <a:spcPct val="150000"/>
              </a:lnSpc>
            </a:pPr>
            <a:r>
              <a:rPr lang="he-IL" sz="1400" b="1" dirty="0"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אדריכל:___________________________</a:t>
            </a:r>
          </a:p>
          <a:p>
            <a:pPr>
              <a:lnSpc>
                <a:spcPct val="150000"/>
              </a:lnSpc>
            </a:pPr>
            <a:r>
              <a:rPr lang="he-IL" sz="1400" b="1" dirty="0"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שמאי התכנית:____________________</a:t>
            </a:r>
          </a:p>
          <a:p>
            <a:pPr>
              <a:lnSpc>
                <a:spcPct val="150000"/>
              </a:lnSpc>
            </a:pPr>
            <a:r>
              <a:rPr lang="he-IL" sz="1400" b="1" dirty="0"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יועץ חברתי:______________________</a:t>
            </a:r>
          </a:p>
          <a:p>
            <a:pPr algn="r" rtl="1">
              <a:lnSpc>
                <a:spcPct val="150000"/>
              </a:lnSpc>
            </a:pPr>
            <a:r>
              <a:rPr lang="he-IL" sz="1400" b="1" dirty="0"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יועץ תנועה וכבישים:______________</a:t>
            </a:r>
          </a:p>
          <a:p>
            <a:pPr>
              <a:lnSpc>
                <a:spcPct val="150000"/>
              </a:lnSpc>
            </a:pPr>
            <a:r>
              <a:rPr lang="he-IL" sz="1400" b="1" dirty="0"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כתובת:____________________________</a:t>
            </a:r>
          </a:p>
          <a:p>
            <a:pPr>
              <a:lnSpc>
                <a:spcPct val="150000"/>
              </a:lnSpc>
            </a:pPr>
            <a:r>
              <a:rPr lang="he-IL" sz="1400" b="1" dirty="0"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גושים:____________________________</a:t>
            </a:r>
          </a:p>
          <a:p>
            <a:pPr>
              <a:lnSpc>
                <a:spcPct val="150000"/>
              </a:lnSpc>
            </a:pPr>
            <a:r>
              <a:rPr lang="he-IL" sz="1400" b="1" dirty="0"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חלקות:___________________________</a:t>
            </a:r>
          </a:p>
          <a:p>
            <a:pPr>
              <a:lnSpc>
                <a:spcPct val="150000"/>
              </a:lnSpc>
            </a:pPr>
            <a:r>
              <a:rPr lang="he-IL" sz="1400" b="1" dirty="0"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שטח המתחם בדונם:______________</a:t>
            </a:r>
          </a:p>
          <a:p>
            <a:pPr>
              <a:lnSpc>
                <a:spcPct val="150000"/>
              </a:lnSpc>
            </a:pPr>
            <a:r>
              <a:rPr lang="he-IL" sz="1400" b="1" dirty="0"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שטח סחיר בדונם:_________________</a:t>
            </a:r>
          </a:p>
          <a:p>
            <a:pPr>
              <a:lnSpc>
                <a:spcPct val="150000"/>
              </a:lnSpc>
            </a:pPr>
            <a:r>
              <a:rPr lang="he-IL" sz="1400" b="1" dirty="0"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ייעודים קיימים:__________________</a:t>
            </a:r>
          </a:p>
          <a:p>
            <a:pPr>
              <a:lnSpc>
                <a:spcPct val="150000"/>
              </a:lnSpc>
            </a:pPr>
            <a:r>
              <a:rPr lang="he-IL" sz="1400" b="1" dirty="0"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תמורות:__________________________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4B756809-ED13-01CA-4690-C89A4B4EF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787187"/>
              </p:ext>
            </p:extLst>
          </p:nvPr>
        </p:nvGraphicFramePr>
        <p:xfrm>
          <a:off x="1093679" y="1080304"/>
          <a:ext cx="6273800" cy="1714500"/>
        </p:xfrm>
        <a:graphic>
          <a:graphicData uri="http://schemas.openxmlformats.org/drawingml/2006/table">
            <a:tbl>
              <a:tblPr rtl="1"/>
              <a:tblGrid>
                <a:gridCol w="2678345">
                  <a:extLst>
                    <a:ext uri="{9D8B030D-6E8A-4147-A177-3AD203B41FA5}">
                      <a16:colId xmlns:a16="http://schemas.microsoft.com/office/drawing/2014/main" val="2337608369"/>
                    </a:ext>
                  </a:extLst>
                </a:gridCol>
                <a:gridCol w="828256">
                  <a:extLst>
                    <a:ext uri="{9D8B030D-6E8A-4147-A177-3AD203B41FA5}">
                      <a16:colId xmlns:a16="http://schemas.microsoft.com/office/drawing/2014/main" val="1476946287"/>
                    </a:ext>
                  </a:extLst>
                </a:gridCol>
                <a:gridCol w="863163">
                  <a:extLst>
                    <a:ext uri="{9D8B030D-6E8A-4147-A177-3AD203B41FA5}">
                      <a16:colId xmlns:a16="http://schemas.microsoft.com/office/drawing/2014/main" val="3634381650"/>
                    </a:ext>
                  </a:extLst>
                </a:gridCol>
                <a:gridCol w="990099">
                  <a:extLst>
                    <a:ext uri="{9D8B030D-6E8A-4147-A177-3AD203B41FA5}">
                      <a16:colId xmlns:a16="http://schemas.microsoft.com/office/drawing/2014/main" val="3218076977"/>
                    </a:ext>
                  </a:extLst>
                </a:gridCol>
                <a:gridCol w="913937">
                  <a:extLst>
                    <a:ext uri="{9D8B030D-6E8A-4147-A177-3AD203B41FA5}">
                      <a16:colId xmlns:a16="http://schemas.microsoft.com/office/drawing/2014/main" val="2575827773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1" i="0" u="none" strike="noStrike" dirty="0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 חלופה א'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מצב קיים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מצב מוצע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מכפיל יח"ד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 dirty="0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מכפיל מ"ר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02135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 dirty="0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יחידות דיור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67132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צפיפות לדונם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2286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כמות יח"ד לדונם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09595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 dirty="0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גודל יח"ד ממוצע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5571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 dirty="0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רח"ק ( אחוז הבניה ביחס למתחם)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261382"/>
                  </a:ext>
                </a:extLst>
              </a:tr>
            </a:tbl>
          </a:graphicData>
        </a:graphic>
      </p:graphicFrame>
      <p:graphicFrame>
        <p:nvGraphicFramePr>
          <p:cNvPr id="14" name="טבלה 13">
            <a:extLst>
              <a:ext uri="{FF2B5EF4-FFF2-40B4-BE49-F238E27FC236}">
                <a16:creationId xmlns:a16="http://schemas.microsoft.com/office/drawing/2014/main" id="{B3FA0688-9402-8216-CB3C-B42CEC799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51685"/>
              </p:ext>
            </p:extLst>
          </p:nvPr>
        </p:nvGraphicFramePr>
        <p:xfrm>
          <a:off x="1093679" y="3632357"/>
          <a:ext cx="6273800" cy="1714500"/>
        </p:xfrm>
        <a:graphic>
          <a:graphicData uri="http://schemas.openxmlformats.org/drawingml/2006/table">
            <a:tbl>
              <a:tblPr rtl="1"/>
              <a:tblGrid>
                <a:gridCol w="2678345">
                  <a:extLst>
                    <a:ext uri="{9D8B030D-6E8A-4147-A177-3AD203B41FA5}">
                      <a16:colId xmlns:a16="http://schemas.microsoft.com/office/drawing/2014/main" val="2337608369"/>
                    </a:ext>
                  </a:extLst>
                </a:gridCol>
                <a:gridCol w="828256">
                  <a:extLst>
                    <a:ext uri="{9D8B030D-6E8A-4147-A177-3AD203B41FA5}">
                      <a16:colId xmlns:a16="http://schemas.microsoft.com/office/drawing/2014/main" val="1476946287"/>
                    </a:ext>
                  </a:extLst>
                </a:gridCol>
                <a:gridCol w="863163">
                  <a:extLst>
                    <a:ext uri="{9D8B030D-6E8A-4147-A177-3AD203B41FA5}">
                      <a16:colId xmlns:a16="http://schemas.microsoft.com/office/drawing/2014/main" val="3634381650"/>
                    </a:ext>
                  </a:extLst>
                </a:gridCol>
                <a:gridCol w="990099">
                  <a:extLst>
                    <a:ext uri="{9D8B030D-6E8A-4147-A177-3AD203B41FA5}">
                      <a16:colId xmlns:a16="http://schemas.microsoft.com/office/drawing/2014/main" val="3218076977"/>
                    </a:ext>
                  </a:extLst>
                </a:gridCol>
                <a:gridCol w="913937">
                  <a:extLst>
                    <a:ext uri="{9D8B030D-6E8A-4147-A177-3AD203B41FA5}">
                      <a16:colId xmlns:a16="http://schemas.microsoft.com/office/drawing/2014/main" val="2575827773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1" i="0" u="none" strike="noStrike" dirty="0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 חלופה ב'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מצב קיים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מצב מוצע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מכפיל יח"ד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 dirty="0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מכפיל מ"ר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02135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 dirty="0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יחידות דיור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67132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צפיפות לדונם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2286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כמות יח"ד לדונם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09595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 dirty="0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גודל יח"ד ממוצע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5571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1" fontAlgn="ctr">
                        <a:buNone/>
                      </a:pPr>
                      <a:r>
                        <a:rPr lang="he-IL" sz="1400" b="1" i="0" u="none" strike="noStrike" dirty="0">
                          <a:solidFill>
                            <a:srgbClr val="1E436F"/>
                          </a:solidFill>
                          <a:effectLst/>
                          <a:latin typeface="Heebo" pitchFamily="2" charset="-79"/>
                          <a:cs typeface="Heebo" pitchFamily="2" charset="-79"/>
                        </a:rPr>
                        <a:t>רח"ק ( אחוז הבניה ביחס למתחם)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261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999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66DAC-FEA6-EC12-A6A6-8938C57C6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גרפיקה 1">
            <a:extLst>
              <a:ext uri="{FF2B5EF4-FFF2-40B4-BE49-F238E27FC236}">
                <a16:creationId xmlns:a16="http://schemas.microsoft.com/office/drawing/2014/main" id="{B6E3A6BD-386E-99FF-49A9-55B7699BB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694631"/>
            <a:ext cx="11265693" cy="1125336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8F135CC-7544-6168-0955-5A400CA21B58}"/>
              </a:ext>
            </a:extLst>
          </p:cNvPr>
          <p:cNvSpPr txBox="1"/>
          <p:nvPr/>
        </p:nvSpPr>
        <p:spPr>
          <a:xfrm>
            <a:off x="2806575" y="265911"/>
            <a:ext cx="61201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נספח – טבלת מכפילים עירונית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B7EBD2B-5A50-CA9D-9D15-7553440D6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575" y="727576"/>
            <a:ext cx="8070503" cy="52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7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59C4B-BC3B-FF99-863F-1C5231E8A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גרפיקה 1">
            <a:extLst>
              <a:ext uri="{FF2B5EF4-FFF2-40B4-BE49-F238E27FC236}">
                <a16:creationId xmlns:a16="http://schemas.microsoft.com/office/drawing/2014/main" id="{E466107B-64AB-0638-A7C9-83BAAD077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694631"/>
            <a:ext cx="11265693" cy="1125336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6250173-BD96-1162-8EA8-1734B6BFF05F}"/>
              </a:ext>
            </a:extLst>
          </p:cNvPr>
          <p:cNvSpPr txBox="1"/>
          <p:nvPr/>
        </p:nvSpPr>
        <p:spPr>
          <a:xfrm>
            <a:off x="2942377" y="305755"/>
            <a:ext cx="61201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נספח – מדיניות </a:t>
            </a:r>
            <a:r>
              <a:rPr lang="he-IL" sz="2400" b="1" dirty="0" err="1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טז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 2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B431112-45E7-7435-F2F5-65A57A9F5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106" y="767420"/>
            <a:ext cx="7765851" cy="530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גרפיקה 2">
            <a:extLst>
              <a:ext uri="{FF2B5EF4-FFF2-40B4-BE49-F238E27FC236}">
                <a16:creationId xmlns:a16="http://schemas.microsoft.com/office/drawing/2014/main" id="{D3CA840D-59EC-5292-F3EF-E322ADBD9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657850"/>
            <a:ext cx="11265693" cy="116211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43AED9F-372F-F5EC-EA59-A4C821B31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03" y="1228458"/>
            <a:ext cx="7680456" cy="424263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336" y="577422"/>
            <a:ext cx="10445329" cy="534651"/>
          </a:xfrm>
          <a:prstGeom prst="rect">
            <a:avLst/>
          </a:prstGeom>
        </p:spPr>
        <p:txBody>
          <a:bodyPr vert="horz" wrap="square" lIns="0" tIns="85869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76"/>
              </a:spcBef>
            </a:pPr>
            <a:r>
              <a:rPr lang="he-IL" sz="2911" dirty="0"/>
              <a:t>מצב קיים - מיקום התוכנית – על פי תוכנית המדיניות העירונית</a:t>
            </a:r>
            <a:endParaRPr sz="2911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9C158D7-6280-D7CC-D21F-0765952168DF}"/>
              </a:ext>
            </a:extLst>
          </p:cNvPr>
          <p:cNvSpPr/>
          <p:nvPr/>
        </p:nvSpPr>
        <p:spPr>
          <a:xfrm>
            <a:off x="268487" y="866300"/>
            <a:ext cx="438995" cy="279899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/>
            <a:r>
              <a:rPr lang="he-IL" sz="1455" dirty="0">
                <a:ln w="0"/>
                <a:solidFill>
                  <a:srgbClr val="1E43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ebo" pitchFamily="2" charset="-79"/>
                <a:cs typeface="Heebo" pitchFamily="2" charset="-79"/>
              </a:rPr>
              <a:t>צפון</a:t>
            </a:r>
          </a:p>
        </p:txBody>
      </p:sp>
      <p:sp>
        <p:nvSpPr>
          <p:cNvPr id="9" name="חץ: סוגר זוויתי 8">
            <a:extLst>
              <a:ext uri="{FF2B5EF4-FFF2-40B4-BE49-F238E27FC236}">
                <a16:creationId xmlns:a16="http://schemas.microsoft.com/office/drawing/2014/main" id="{B353F47D-A510-3EB1-17B1-00D62DA1CC38}"/>
              </a:ext>
            </a:extLst>
          </p:cNvPr>
          <p:cNvSpPr/>
          <p:nvPr/>
        </p:nvSpPr>
        <p:spPr>
          <a:xfrm rot="16200000">
            <a:off x="181795" y="326913"/>
            <a:ext cx="612378" cy="501036"/>
          </a:xfrm>
          <a:prstGeom prst="chevron">
            <a:avLst>
              <a:gd name="adj" fmla="val 72757"/>
            </a:avLst>
          </a:prstGeom>
          <a:noFill/>
          <a:ln>
            <a:solidFill>
              <a:srgbClr val="1E43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>
              <a:solidFill>
                <a:schemeClr val="tx1"/>
              </a:solidFill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A898986-C32A-A1C4-1F00-360BB8950FD8}"/>
              </a:ext>
            </a:extLst>
          </p:cNvPr>
          <p:cNvSpPr/>
          <p:nvPr/>
        </p:nvSpPr>
        <p:spPr>
          <a:xfrm>
            <a:off x="9494982" y="1545617"/>
            <a:ext cx="2127464" cy="486879"/>
          </a:xfrm>
          <a:prstGeom prst="rect">
            <a:avLst/>
          </a:prstGeom>
          <a:noFill/>
        </p:spPr>
        <p:txBody>
          <a:bodyPr wrap="square" lIns="55449" tIns="27725" rIns="55449" bIns="27725">
            <a:spAutoFit/>
          </a:bodyPr>
          <a:lstStyle/>
          <a:p>
            <a:pPr algn="ctr" rtl="1"/>
            <a:r>
              <a:rPr lang="he-IL" sz="1400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סימון המתחם על רקע </a:t>
            </a:r>
          </a:p>
          <a:p>
            <a:pPr algn="ctr" rtl="1"/>
            <a:r>
              <a:rPr lang="he-IL" sz="1400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תוכנית המדיניות העירונית</a:t>
            </a:r>
            <a:endParaRPr lang="he-IL" sz="1000" dirty="0">
              <a:ln w="0"/>
              <a:solidFill>
                <a:srgbClr val="1E436F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3793621-B0E7-1960-0445-24A86F3E0EEE}"/>
              </a:ext>
            </a:extLst>
          </p:cNvPr>
          <p:cNvSpPr/>
          <p:nvPr/>
        </p:nvSpPr>
        <p:spPr>
          <a:xfrm>
            <a:off x="10930310" y="1228458"/>
            <a:ext cx="602500" cy="279899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 rtl="1"/>
            <a:r>
              <a:rPr lang="he-IL" sz="1455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מקרא: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126C353-02A6-3DEC-4FFE-902B59FB3EA0}"/>
              </a:ext>
            </a:extLst>
          </p:cNvPr>
          <p:cNvSpPr/>
          <p:nvPr/>
        </p:nvSpPr>
        <p:spPr>
          <a:xfrm>
            <a:off x="569552" y="1149333"/>
            <a:ext cx="11052894" cy="45085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1D948E36-0FD4-F22F-8F2A-3FDA9626D4D5}"/>
              </a:ext>
            </a:extLst>
          </p:cNvPr>
          <p:cNvSpPr/>
          <p:nvPr/>
        </p:nvSpPr>
        <p:spPr>
          <a:xfrm>
            <a:off x="6489700" y="1955800"/>
            <a:ext cx="749300" cy="13843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  <a:alpha val="2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761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E42F5286-18CC-6A13-65FB-BD7B9016D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700136"/>
            <a:ext cx="11265693" cy="111983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336" y="577422"/>
            <a:ext cx="10445329" cy="534651"/>
          </a:xfrm>
          <a:prstGeom prst="rect">
            <a:avLst/>
          </a:prstGeom>
        </p:spPr>
        <p:txBody>
          <a:bodyPr vert="horz" wrap="square" lIns="0" tIns="85869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76"/>
              </a:spcBef>
            </a:pPr>
            <a:r>
              <a:rPr lang="he-IL" sz="2911" dirty="0"/>
              <a:t>מצב קיים - מיקום המתחם בשכונה</a:t>
            </a:r>
            <a:endParaRPr sz="2911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9C158D7-6280-D7CC-D21F-0765952168DF}"/>
              </a:ext>
            </a:extLst>
          </p:cNvPr>
          <p:cNvSpPr/>
          <p:nvPr/>
        </p:nvSpPr>
        <p:spPr>
          <a:xfrm>
            <a:off x="268487" y="866300"/>
            <a:ext cx="438995" cy="279899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/>
            <a:r>
              <a:rPr lang="he-IL" sz="1455" dirty="0">
                <a:ln w="0"/>
                <a:solidFill>
                  <a:srgbClr val="1E43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ebo" pitchFamily="2" charset="-79"/>
                <a:cs typeface="Heebo" pitchFamily="2" charset="-79"/>
              </a:rPr>
              <a:t>צפון</a:t>
            </a:r>
          </a:p>
        </p:txBody>
      </p:sp>
      <p:sp>
        <p:nvSpPr>
          <p:cNvPr id="9" name="חץ: סוגר זוויתי 8">
            <a:extLst>
              <a:ext uri="{FF2B5EF4-FFF2-40B4-BE49-F238E27FC236}">
                <a16:creationId xmlns:a16="http://schemas.microsoft.com/office/drawing/2014/main" id="{B353F47D-A510-3EB1-17B1-00D62DA1CC38}"/>
              </a:ext>
            </a:extLst>
          </p:cNvPr>
          <p:cNvSpPr/>
          <p:nvPr/>
        </p:nvSpPr>
        <p:spPr>
          <a:xfrm rot="16200000">
            <a:off x="181795" y="326913"/>
            <a:ext cx="612378" cy="501036"/>
          </a:xfrm>
          <a:prstGeom prst="chevron">
            <a:avLst>
              <a:gd name="adj" fmla="val 72757"/>
            </a:avLst>
          </a:prstGeom>
          <a:noFill/>
          <a:ln>
            <a:solidFill>
              <a:srgbClr val="1E43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>
              <a:solidFill>
                <a:schemeClr val="tx1"/>
              </a:solidFill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A898986-C32A-A1C4-1F00-360BB8950FD8}"/>
              </a:ext>
            </a:extLst>
          </p:cNvPr>
          <p:cNvSpPr/>
          <p:nvPr/>
        </p:nvSpPr>
        <p:spPr>
          <a:xfrm>
            <a:off x="6209775" y="4476978"/>
            <a:ext cx="5108889" cy="1063640"/>
          </a:xfrm>
          <a:prstGeom prst="rect">
            <a:avLst/>
          </a:prstGeom>
          <a:noFill/>
        </p:spPr>
        <p:txBody>
          <a:bodyPr wrap="square" lIns="55449" tIns="27725" rIns="55449" bIns="27725">
            <a:spAutoFit/>
          </a:bodyPr>
          <a:lstStyle/>
          <a:p>
            <a:pPr algn="ctr" rtl="1"/>
            <a:r>
              <a:rPr lang="he-IL" sz="2668" dirty="0">
                <a:ln w="0"/>
                <a:solidFill>
                  <a:srgbClr val="1E436F"/>
                </a:solidFill>
                <a:latin typeface="Abadi" panose="020F0502020204030204" pitchFamily="34" charset="0"/>
                <a:cs typeface="Heebo" pitchFamily="2" charset="-79"/>
              </a:rPr>
              <a:t>מיקום על גבי תצ"א של השכונה</a:t>
            </a:r>
            <a:br>
              <a:rPr lang="en-US" sz="2668" dirty="0">
                <a:ln w="0"/>
                <a:solidFill>
                  <a:srgbClr val="1E436F"/>
                </a:solidFill>
                <a:latin typeface="Abadi" panose="020F0502020204030204" pitchFamily="34" charset="0"/>
                <a:cs typeface="Heebo" pitchFamily="2" charset="-79"/>
              </a:rPr>
            </a:br>
            <a:r>
              <a:rPr lang="he-IL" sz="1940" dirty="0">
                <a:ln w="0"/>
                <a:solidFill>
                  <a:srgbClr val="1E436F"/>
                </a:solidFill>
                <a:latin typeface="Abadi" panose="020F0502020204030204" pitchFamily="34" charset="0"/>
                <a:cs typeface="Heebo" pitchFamily="2" charset="-79"/>
              </a:rPr>
              <a:t>סימון צירי תנועה ראשיים וקווי </a:t>
            </a:r>
            <a:r>
              <a:rPr lang="he-IL" sz="1940" dirty="0" err="1">
                <a:ln w="0"/>
                <a:solidFill>
                  <a:srgbClr val="1E436F"/>
                </a:solidFill>
                <a:latin typeface="Abadi" panose="020F0502020204030204" pitchFamily="34" charset="0"/>
                <a:cs typeface="Heebo" pitchFamily="2" charset="-79"/>
              </a:rPr>
              <a:t>רק"ל</a:t>
            </a:r>
            <a:r>
              <a:rPr lang="he-IL" sz="1940" dirty="0">
                <a:ln w="0"/>
                <a:solidFill>
                  <a:srgbClr val="1E436F"/>
                </a:solidFill>
                <a:latin typeface="Abadi" panose="020F0502020204030204" pitchFamily="34" charset="0"/>
                <a:cs typeface="Heebo" pitchFamily="2" charset="-79"/>
              </a:rPr>
              <a:t> סמוכים</a:t>
            </a:r>
            <a:endParaRPr lang="he-IL" sz="2668" dirty="0">
              <a:ln w="0"/>
              <a:solidFill>
                <a:srgbClr val="1E436F"/>
              </a:solidFill>
              <a:latin typeface="Abadi" panose="020F0502020204030204" pitchFamily="34" charset="0"/>
              <a:cs typeface="Heebo" pitchFamily="2" charset="-79"/>
            </a:endParaRPr>
          </a:p>
          <a:p>
            <a:pPr algn="ctr"/>
            <a:r>
              <a:rPr lang="he-IL" sz="1940" dirty="0">
                <a:ln w="0"/>
                <a:solidFill>
                  <a:srgbClr val="1E436F"/>
                </a:solidFill>
                <a:latin typeface="Abadi" panose="020F0502020204030204" pitchFamily="34" charset="0"/>
                <a:cs typeface="Heebo" pitchFamily="2" charset="-79"/>
              </a:rPr>
              <a:t>גבול המתחם מודגש (קו כחול)</a:t>
            </a:r>
            <a:endParaRPr lang="he-IL" sz="1455" dirty="0">
              <a:ln w="0"/>
              <a:solidFill>
                <a:srgbClr val="1E436F"/>
              </a:solidFill>
              <a:latin typeface="Abadi" panose="020F0502020204030204" pitchFamily="34" charset="0"/>
              <a:cs typeface="Heebo" pitchFamily="2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D2A30B7-CCA0-CDFD-4965-50271E19E184}"/>
              </a:ext>
            </a:extLst>
          </p:cNvPr>
          <p:cNvSpPr/>
          <p:nvPr/>
        </p:nvSpPr>
        <p:spPr>
          <a:xfrm>
            <a:off x="10288096" y="4002459"/>
            <a:ext cx="602500" cy="279899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 rtl="1"/>
            <a:r>
              <a:rPr lang="he-IL" sz="1455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מקרא: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3DB89F4-25C5-51CD-B451-F141C897BA71}"/>
              </a:ext>
            </a:extLst>
          </p:cNvPr>
          <p:cNvSpPr/>
          <p:nvPr/>
        </p:nvSpPr>
        <p:spPr>
          <a:xfrm>
            <a:off x="1944157" y="4476977"/>
            <a:ext cx="3476685" cy="839860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 rtl="1"/>
            <a:r>
              <a:rPr lang="he-IL" sz="2911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תצ"א של המתחם</a:t>
            </a:r>
            <a:br>
              <a:rPr lang="en-US" sz="2911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</a:br>
            <a:r>
              <a:rPr lang="he-IL" sz="2183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גבול המתחם מודגש (קו כחול)</a:t>
            </a:r>
            <a:endParaRPr lang="he-IL" sz="1698" dirty="0">
              <a:ln w="0"/>
              <a:solidFill>
                <a:srgbClr val="1E436F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F9A662B-3800-1B3D-EE44-E1BF24F3FC3E}"/>
              </a:ext>
            </a:extLst>
          </p:cNvPr>
          <p:cNvSpPr/>
          <p:nvPr/>
        </p:nvSpPr>
        <p:spPr>
          <a:xfrm>
            <a:off x="594120" y="1157864"/>
            <a:ext cx="11091092" cy="454227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C2BE12DC-2146-547A-6916-14D093C15BE3}"/>
              </a:ext>
            </a:extLst>
          </p:cNvPr>
          <p:cNvCxnSpPr>
            <a:cxnSpLocks/>
          </p:cNvCxnSpPr>
          <p:nvPr/>
        </p:nvCxnSpPr>
        <p:spPr>
          <a:xfrm>
            <a:off x="6290800" y="1157864"/>
            <a:ext cx="0" cy="45422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מלבן 12">
            <a:extLst>
              <a:ext uri="{FF2B5EF4-FFF2-40B4-BE49-F238E27FC236}">
                <a16:creationId xmlns:a16="http://schemas.microsoft.com/office/drawing/2014/main" id="{D80775E6-534F-2554-E08A-56AC729DCFB6}"/>
              </a:ext>
            </a:extLst>
          </p:cNvPr>
          <p:cNvSpPr/>
          <p:nvPr/>
        </p:nvSpPr>
        <p:spPr>
          <a:xfrm>
            <a:off x="4814556" y="3947990"/>
            <a:ext cx="602500" cy="279899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 rtl="1"/>
            <a:r>
              <a:rPr lang="he-IL" sz="1455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מקרא:</a:t>
            </a:r>
          </a:p>
        </p:txBody>
      </p:sp>
    </p:spTree>
    <p:extLst>
      <p:ext uri="{BB962C8B-B14F-4D97-AF65-F5344CB8AC3E}">
        <p14:creationId xmlns:p14="http://schemas.microsoft.com/office/powerpoint/2010/main" val="322509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336" y="577422"/>
            <a:ext cx="10445329" cy="534651"/>
          </a:xfrm>
          <a:prstGeom prst="rect">
            <a:avLst/>
          </a:prstGeom>
        </p:spPr>
        <p:txBody>
          <a:bodyPr vert="horz" wrap="square" lIns="0" tIns="85869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76"/>
              </a:spcBef>
            </a:pPr>
            <a:r>
              <a:rPr lang="he-IL" sz="2911" dirty="0"/>
              <a:t>מצב הפיזי של הבניין </a:t>
            </a:r>
            <a:endParaRPr sz="2911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9C158D7-6280-D7CC-D21F-0765952168DF}"/>
              </a:ext>
            </a:extLst>
          </p:cNvPr>
          <p:cNvSpPr/>
          <p:nvPr/>
        </p:nvSpPr>
        <p:spPr>
          <a:xfrm>
            <a:off x="268487" y="866300"/>
            <a:ext cx="438995" cy="279899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/>
            <a:r>
              <a:rPr lang="he-IL" sz="1455" dirty="0">
                <a:ln w="0"/>
                <a:solidFill>
                  <a:srgbClr val="1E43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ebo" pitchFamily="2" charset="-79"/>
                <a:cs typeface="Heebo" pitchFamily="2" charset="-79"/>
              </a:rPr>
              <a:t>צפון</a:t>
            </a:r>
          </a:p>
        </p:txBody>
      </p:sp>
      <p:sp>
        <p:nvSpPr>
          <p:cNvPr id="9" name="חץ: סוגר זוויתי 8">
            <a:extLst>
              <a:ext uri="{FF2B5EF4-FFF2-40B4-BE49-F238E27FC236}">
                <a16:creationId xmlns:a16="http://schemas.microsoft.com/office/drawing/2014/main" id="{B353F47D-A510-3EB1-17B1-00D62DA1CC38}"/>
              </a:ext>
            </a:extLst>
          </p:cNvPr>
          <p:cNvSpPr/>
          <p:nvPr/>
        </p:nvSpPr>
        <p:spPr>
          <a:xfrm rot="16200000">
            <a:off x="181795" y="326913"/>
            <a:ext cx="612378" cy="501036"/>
          </a:xfrm>
          <a:prstGeom prst="chevron">
            <a:avLst>
              <a:gd name="adj" fmla="val 72757"/>
            </a:avLst>
          </a:prstGeom>
          <a:noFill/>
          <a:ln>
            <a:solidFill>
              <a:srgbClr val="1E43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>
              <a:solidFill>
                <a:schemeClr val="tx1"/>
              </a:solidFill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A898986-C32A-A1C4-1F00-360BB8950FD8}"/>
              </a:ext>
            </a:extLst>
          </p:cNvPr>
          <p:cNvSpPr/>
          <p:nvPr/>
        </p:nvSpPr>
        <p:spPr>
          <a:xfrm>
            <a:off x="3135206" y="4994355"/>
            <a:ext cx="6323618" cy="559976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 rtl="1"/>
            <a:r>
              <a:rPr lang="he-IL" sz="3275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תצלומי מבנים קיימים במספר מבטים</a:t>
            </a:r>
            <a:endParaRPr lang="he-IL" sz="1940" dirty="0">
              <a:ln w="0"/>
              <a:solidFill>
                <a:srgbClr val="1E436F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3793621-B0E7-1960-0445-24A86F3E0EEE}"/>
              </a:ext>
            </a:extLst>
          </p:cNvPr>
          <p:cNvSpPr/>
          <p:nvPr/>
        </p:nvSpPr>
        <p:spPr>
          <a:xfrm>
            <a:off x="8856324" y="4581599"/>
            <a:ext cx="602500" cy="279899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 rtl="1"/>
            <a:r>
              <a:rPr lang="he-IL" sz="1455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מקרא: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23F7314-F4D0-0EFE-4F3D-D9F70E98E5CE}"/>
              </a:ext>
            </a:extLst>
          </p:cNvPr>
          <p:cNvSpPr/>
          <p:nvPr/>
        </p:nvSpPr>
        <p:spPr>
          <a:xfrm>
            <a:off x="569552" y="1149333"/>
            <a:ext cx="11052894" cy="4620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8DCEC7F7-643F-72CA-ECF8-9F5A1569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803901"/>
            <a:ext cx="11265693" cy="10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גרפיקה 2">
            <a:extLst>
              <a:ext uri="{FF2B5EF4-FFF2-40B4-BE49-F238E27FC236}">
                <a16:creationId xmlns:a16="http://schemas.microsoft.com/office/drawing/2014/main" id="{AFE86224-BE44-5386-4938-2F432BC9B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708667"/>
            <a:ext cx="11265693" cy="11113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336" y="577422"/>
            <a:ext cx="10445329" cy="534651"/>
          </a:xfrm>
          <a:prstGeom prst="rect">
            <a:avLst/>
          </a:prstGeom>
        </p:spPr>
        <p:txBody>
          <a:bodyPr vert="horz" wrap="square" lIns="0" tIns="85869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76"/>
              </a:spcBef>
            </a:pPr>
            <a:r>
              <a:rPr lang="he-IL" sz="2911" dirty="0"/>
              <a:t>תנועה- מצב קיים</a:t>
            </a:r>
            <a:endParaRPr sz="2911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9C158D7-6280-D7CC-D21F-0765952168DF}"/>
              </a:ext>
            </a:extLst>
          </p:cNvPr>
          <p:cNvSpPr/>
          <p:nvPr/>
        </p:nvSpPr>
        <p:spPr>
          <a:xfrm>
            <a:off x="268487" y="866300"/>
            <a:ext cx="438995" cy="279899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/>
            <a:r>
              <a:rPr lang="he-IL" sz="1455" dirty="0">
                <a:ln w="0"/>
                <a:solidFill>
                  <a:srgbClr val="1E43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ebo" pitchFamily="2" charset="-79"/>
                <a:cs typeface="Heebo" pitchFamily="2" charset="-79"/>
              </a:rPr>
              <a:t>צפון</a:t>
            </a:r>
          </a:p>
        </p:txBody>
      </p:sp>
      <p:sp>
        <p:nvSpPr>
          <p:cNvPr id="9" name="חץ: סוגר זוויתי 8">
            <a:extLst>
              <a:ext uri="{FF2B5EF4-FFF2-40B4-BE49-F238E27FC236}">
                <a16:creationId xmlns:a16="http://schemas.microsoft.com/office/drawing/2014/main" id="{B353F47D-A510-3EB1-17B1-00D62DA1CC38}"/>
              </a:ext>
            </a:extLst>
          </p:cNvPr>
          <p:cNvSpPr/>
          <p:nvPr/>
        </p:nvSpPr>
        <p:spPr>
          <a:xfrm rot="16200000">
            <a:off x="181795" y="326913"/>
            <a:ext cx="612378" cy="501036"/>
          </a:xfrm>
          <a:prstGeom prst="chevron">
            <a:avLst>
              <a:gd name="adj" fmla="val 72757"/>
            </a:avLst>
          </a:prstGeom>
          <a:noFill/>
          <a:ln>
            <a:solidFill>
              <a:srgbClr val="1E43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>
              <a:solidFill>
                <a:schemeClr val="tx1"/>
              </a:solidFill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A898986-C32A-A1C4-1F00-360BB8950FD8}"/>
              </a:ext>
            </a:extLst>
          </p:cNvPr>
          <p:cNvSpPr/>
          <p:nvPr/>
        </p:nvSpPr>
        <p:spPr>
          <a:xfrm>
            <a:off x="3387051" y="4272460"/>
            <a:ext cx="5417922" cy="1306590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 rtl="1"/>
            <a:r>
              <a:rPr lang="he-IL" sz="3275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התייחסות נגישות תחבורתית:</a:t>
            </a:r>
            <a:br>
              <a:rPr lang="en-US" sz="3275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</a:br>
            <a:r>
              <a:rPr lang="he-IL" sz="2426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יש להציג על גבי תצ"א מרחק מתחנות </a:t>
            </a:r>
            <a:r>
              <a:rPr lang="he-IL" sz="2426" dirty="0" err="1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רק"ל</a:t>
            </a:r>
            <a:br>
              <a:rPr lang="en-US" sz="1940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</a:br>
            <a:r>
              <a:rPr lang="he-IL" sz="2426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ונתיבי תחבורה ציבורית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3793621-B0E7-1960-0445-24A86F3E0EEE}"/>
              </a:ext>
            </a:extLst>
          </p:cNvPr>
          <p:cNvSpPr/>
          <p:nvPr/>
        </p:nvSpPr>
        <p:spPr>
          <a:xfrm>
            <a:off x="7949812" y="3992506"/>
            <a:ext cx="602500" cy="279899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 rtl="1"/>
            <a:r>
              <a:rPr lang="he-IL" sz="1455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מקרא: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11AC6A4-807D-D244-743D-2BCBC91488B3}"/>
              </a:ext>
            </a:extLst>
          </p:cNvPr>
          <p:cNvSpPr/>
          <p:nvPr/>
        </p:nvSpPr>
        <p:spPr>
          <a:xfrm>
            <a:off x="569552" y="1149333"/>
            <a:ext cx="11052894" cy="4620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</p:spTree>
    <p:extLst>
      <p:ext uri="{BB962C8B-B14F-4D97-AF65-F5344CB8AC3E}">
        <p14:creationId xmlns:p14="http://schemas.microsoft.com/office/powerpoint/2010/main" val="135359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336" y="577422"/>
            <a:ext cx="10445329" cy="534651"/>
          </a:xfrm>
          <a:prstGeom prst="rect">
            <a:avLst/>
          </a:prstGeom>
        </p:spPr>
        <p:txBody>
          <a:bodyPr vert="horz" wrap="square" lIns="0" tIns="85869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76"/>
              </a:spcBef>
            </a:pPr>
            <a:r>
              <a:rPr lang="he-IL" sz="2911" dirty="0"/>
              <a:t>הקשר העירוני – כיצד נקבעו גבולות המתחם</a:t>
            </a:r>
            <a:endParaRPr sz="2911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9C158D7-6280-D7CC-D21F-0765952168DF}"/>
              </a:ext>
            </a:extLst>
          </p:cNvPr>
          <p:cNvSpPr/>
          <p:nvPr/>
        </p:nvSpPr>
        <p:spPr>
          <a:xfrm>
            <a:off x="268487" y="866300"/>
            <a:ext cx="438995" cy="279899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/>
            <a:r>
              <a:rPr lang="he-IL" sz="1455" dirty="0">
                <a:ln w="0"/>
                <a:solidFill>
                  <a:srgbClr val="1E43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ebo" pitchFamily="2" charset="-79"/>
                <a:cs typeface="Heebo" pitchFamily="2" charset="-79"/>
              </a:rPr>
              <a:t>צפון</a:t>
            </a:r>
          </a:p>
        </p:txBody>
      </p:sp>
      <p:sp>
        <p:nvSpPr>
          <p:cNvPr id="9" name="חץ: סוגר זוויתי 8">
            <a:extLst>
              <a:ext uri="{FF2B5EF4-FFF2-40B4-BE49-F238E27FC236}">
                <a16:creationId xmlns:a16="http://schemas.microsoft.com/office/drawing/2014/main" id="{B353F47D-A510-3EB1-17B1-00D62DA1CC38}"/>
              </a:ext>
            </a:extLst>
          </p:cNvPr>
          <p:cNvSpPr/>
          <p:nvPr/>
        </p:nvSpPr>
        <p:spPr>
          <a:xfrm rot="16200000">
            <a:off x="181795" y="326913"/>
            <a:ext cx="612378" cy="501036"/>
          </a:xfrm>
          <a:prstGeom prst="chevron">
            <a:avLst>
              <a:gd name="adj" fmla="val 72757"/>
            </a:avLst>
          </a:prstGeom>
          <a:noFill/>
          <a:ln>
            <a:solidFill>
              <a:srgbClr val="1E43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>
              <a:solidFill>
                <a:schemeClr val="tx1"/>
              </a:solidFill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A898986-C32A-A1C4-1F00-360BB8950FD8}"/>
              </a:ext>
            </a:extLst>
          </p:cNvPr>
          <p:cNvSpPr/>
          <p:nvPr/>
        </p:nvSpPr>
        <p:spPr>
          <a:xfrm>
            <a:off x="3431018" y="4311682"/>
            <a:ext cx="5692035" cy="1231698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 rtl="1"/>
            <a:r>
              <a:rPr lang="he-IL" sz="2183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התייחסות לחיבור למרחב השכונתי:</a:t>
            </a:r>
          </a:p>
          <a:p>
            <a:pPr algn="ctr" rtl="1"/>
            <a:r>
              <a:rPr lang="he-IL" sz="1455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התייחסות למתחמים ולמבנים סמוכים </a:t>
            </a:r>
          </a:p>
          <a:p>
            <a:pPr algn="ctr" rtl="1"/>
            <a:r>
              <a:rPr lang="he-IL" sz="1455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הסבירו מדוע קבעתם שגבולות הגזרה של המתחם עובר דווקא באופן המוצג </a:t>
            </a:r>
          </a:p>
          <a:p>
            <a:pPr algn="ctr" rtl="1"/>
            <a:r>
              <a:rPr lang="he-IL" sz="1455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(לדוגמא מבנה צמוד חדש שלא זכאי להתחדשות , בית ספר גדול וכדו')</a:t>
            </a:r>
            <a:br>
              <a:rPr lang="en-US" sz="2183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</a:br>
            <a:endParaRPr lang="he-IL" sz="1092" dirty="0">
              <a:ln w="0"/>
              <a:solidFill>
                <a:srgbClr val="1E436F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3793621-B0E7-1960-0445-24A86F3E0EEE}"/>
              </a:ext>
            </a:extLst>
          </p:cNvPr>
          <p:cNvSpPr/>
          <p:nvPr/>
        </p:nvSpPr>
        <p:spPr>
          <a:xfrm>
            <a:off x="10715978" y="4031783"/>
            <a:ext cx="602500" cy="279899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 rtl="1"/>
            <a:r>
              <a:rPr lang="he-IL" sz="1455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מקרא: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DE948A1-0CBF-BA6D-0260-A44565F4E91D}"/>
              </a:ext>
            </a:extLst>
          </p:cNvPr>
          <p:cNvSpPr/>
          <p:nvPr/>
        </p:nvSpPr>
        <p:spPr>
          <a:xfrm>
            <a:off x="569552" y="1149333"/>
            <a:ext cx="11052894" cy="45508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72B514E8-0848-308B-8CE1-BD139C659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803901"/>
            <a:ext cx="11265693" cy="10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1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275CB-F619-DFAE-CEDC-B9DFF6E7B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29E72F-0A8B-001E-1668-B6353A9ABB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3336" y="577422"/>
            <a:ext cx="10445329" cy="534651"/>
          </a:xfrm>
          <a:prstGeom prst="rect">
            <a:avLst/>
          </a:prstGeom>
        </p:spPr>
        <p:txBody>
          <a:bodyPr vert="horz" wrap="square" lIns="0" tIns="85869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76"/>
              </a:spcBef>
            </a:pPr>
            <a:r>
              <a:rPr lang="he-IL" sz="2911" dirty="0"/>
              <a:t>התייחסות </a:t>
            </a:r>
            <a:r>
              <a:rPr lang="he-IL" sz="2911" dirty="0" err="1"/>
              <a:t>לתמ"א</a:t>
            </a:r>
            <a:r>
              <a:rPr lang="he-IL" sz="2911" dirty="0"/>
              <a:t> 70</a:t>
            </a:r>
            <a:endParaRPr sz="2911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78C7A5C-041D-DC2E-893D-D9EA54E5F40A}"/>
              </a:ext>
            </a:extLst>
          </p:cNvPr>
          <p:cNvSpPr/>
          <p:nvPr/>
        </p:nvSpPr>
        <p:spPr>
          <a:xfrm>
            <a:off x="268487" y="866300"/>
            <a:ext cx="438995" cy="279899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/>
            <a:r>
              <a:rPr lang="he-IL" sz="1455" dirty="0">
                <a:ln w="0"/>
                <a:solidFill>
                  <a:srgbClr val="1E43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ebo" pitchFamily="2" charset="-79"/>
                <a:cs typeface="Heebo" pitchFamily="2" charset="-79"/>
              </a:rPr>
              <a:t>צפון</a:t>
            </a:r>
          </a:p>
        </p:txBody>
      </p:sp>
      <p:sp>
        <p:nvSpPr>
          <p:cNvPr id="9" name="חץ: סוגר זוויתי 8">
            <a:extLst>
              <a:ext uri="{FF2B5EF4-FFF2-40B4-BE49-F238E27FC236}">
                <a16:creationId xmlns:a16="http://schemas.microsoft.com/office/drawing/2014/main" id="{2B6955A2-3545-C119-CE77-0F204253C580}"/>
              </a:ext>
            </a:extLst>
          </p:cNvPr>
          <p:cNvSpPr/>
          <p:nvPr/>
        </p:nvSpPr>
        <p:spPr>
          <a:xfrm rot="16200000">
            <a:off x="181795" y="326913"/>
            <a:ext cx="612378" cy="501036"/>
          </a:xfrm>
          <a:prstGeom prst="chevron">
            <a:avLst>
              <a:gd name="adj" fmla="val 72757"/>
            </a:avLst>
          </a:prstGeom>
          <a:noFill/>
          <a:ln>
            <a:solidFill>
              <a:srgbClr val="1E43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>
              <a:solidFill>
                <a:schemeClr val="tx1"/>
              </a:solidFill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F91EDE0-F7A6-C296-DB59-5FC6BC7CD0D6}"/>
              </a:ext>
            </a:extLst>
          </p:cNvPr>
          <p:cNvSpPr/>
          <p:nvPr/>
        </p:nvSpPr>
        <p:spPr>
          <a:xfrm>
            <a:off x="5852683" y="1946342"/>
            <a:ext cx="5041214" cy="1634565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 rtl="1"/>
            <a:r>
              <a:rPr lang="he-IL" sz="2183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התייחסות </a:t>
            </a:r>
            <a:r>
              <a:rPr lang="he-IL" sz="2183" dirty="0" err="1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לתמ"א</a:t>
            </a:r>
            <a:r>
              <a:rPr lang="he-IL" sz="2183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 70</a:t>
            </a:r>
          </a:p>
          <a:p>
            <a:pPr algn="ctr" rtl="1"/>
            <a:endParaRPr lang="he-IL" sz="2183" dirty="0">
              <a:ln w="0"/>
              <a:solidFill>
                <a:srgbClr val="1E436F"/>
              </a:solidFill>
              <a:latin typeface="Heebo" pitchFamily="2" charset="-79"/>
              <a:cs typeface="Heebo" pitchFamily="2" charset="-79"/>
            </a:endParaRPr>
          </a:p>
          <a:p>
            <a:pPr marL="342900" indent="-342900" rtl="1">
              <a:buFont typeface="Arial" panose="020B0604020202020204" pitchFamily="34" charset="0"/>
              <a:buChar char="•"/>
            </a:pPr>
            <a:r>
              <a:rPr lang="he-IL" sz="1600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טבעת ביחס למטרו</a:t>
            </a:r>
          </a:p>
          <a:p>
            <a:pPr marL="342900" indent="-342900" rtl="1">
              <a:buFont typeface="Arial" panose="020B0604020202020204" pitchFamily="34" charset="0"/>
              <a:buChar char="•"/>
            </a:pPr>
            <a:r>
              <a:rPr lang="he-IL" sz="1600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רח"ק מאפשר</a:t>
            </a:r>
          </a:p>
          <a:p>
            <a:pPr marL="342900" indent="-342900" rtl="1">
              <a:buFont typeface="Arial" panose="020B0604020202020204" pitchFamily="34" charset="0"/>
              <a:buChar char="•"/>
            </a:pPr>
            <a:r>
              <a:rPr lang="he-IL" sz="1600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גודל המתחם הנדרש ביחס </a:t>
            </a:r>
            <a:r>
              <a:rPr lang="he-IL" sz="1600" dirty="0" err="1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לתמ"א</a:t>
            </a:r>
            <a:r>
              <a:rPr lang="he-IL" sz="1600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 70 והאם מוגדר כחריג</a:t>
            </a:r>
            <a:br>
              <a:rPr lang="en-US" sz="2183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</a:br>
            <a:endParaRPr lang="he-IL" sz="1092" dirty="0">
              <a:ln w="0"/>
              <a:solidFill>
                <a:srgbClr val="1E436F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BB19AA33-DA18-4CA1-608C-C02110C26A83}"/>
              </a:ext>
            </a:extLst>
          </p:cNvPr>
          <p:cNvSpPr/>
          <p:nvPr/>
        </p:nvSpPr>
        <p:spPr>
          <a:xfrm>
            <a:off x="10571122" y="1407888"/>
            <a:ext cx="602500" cy="279899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 rtl="1"/>
            <a:r>
              <a:rPr lang="he-IL" sz="1455" dirty="0">
                <a:ln w="0"/>
                <a:solidFill>
                  <a:srgbClr val="1E436F"/>
                </a:solidFill>
                <a:latin typeface="Heebo" pitchFamily="2" charset="-79"/>
                <a:cs typeface="Heebo" pitchFamily="2" charset="-79"/>
              </a:rPr>
              <a:t>מקרא: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C53C6EA-FF2A-FFA9-22D7-E9D0D0A4471A}"/>
              </a:ext>
            </a:extLst>
          </p:cNvPr>
          <p:cNvSpPr/>
          <p:nvPr/>
        </p:nvSpPr>
        <p:spPr>
          <a:xfrm>
            <a:off x="569552" y="1149333"/>
            <a:ext cx="11052894" cy="45508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C531C525-11DA-8B95-6ADE-E0A1231C2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803901"/>
            <a:ext cx="11265693" cy="10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9D6E7-112C-4ECF-FF7F-0852B1DEA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106F6ED-80A4-52A3-7E49-498544040E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2936" y="333075"/>
            <a:ext cx="10445329" cy="982594"/>
          </a:xfrm>
          <a:prstGeom prst="rect">
            <a:avLst/>
          </a:prstGeom>
        </p:spPr>
        <p:txBody>
          <a:bodyPr vert="horz" wrap="square" lIns="0" tIns="85869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76"/>
              </a:spcBef>
            </a:pPr>
            <a:r>
              <a:rPr lang="he-IL" sz="2911" dirty="0"/>
              <a:t>מצב מוצע חלופה א</a:t>
            </a:r>
            <a:br>
              <a:rPr lang="he-IL" sz="2911" dirty="0"/>
            </a:br>
            <a:endParaRPr sz="2911" b="0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7519FF6-7112-4F2B-2A6C-BB2FB3913972}"/>
              </a:ext>
            </a:extLst>
          </p:cNvPr>
          <p:cNvSpPr/>
          <p:nvPr/>
        </p:nvSpPr>
        <p:spPr>
          <a:xfrm>
            <a:off x="8204499" y="1813368"/>
            <a:ext cx="3480713" cy="3961356"/>
          </a:xfrm>
          <a:prstGeom prst="rect">
            <a:avLst/>
          </a:prstGeom>
          <a:noFill/>
        </p:spPr>
        <p:txBody>
          <a:bodyPr wrap="square" lIns="55449" tIns="27725" rIns="55449" bIns="27725">
            <a:spAutoFit/>
          </a:bodyPr>
          <a:lstStyle/>
          <a:p>
            <a:pPr algn="r" rtl="1"/>
            <a:r>
              <a:rPr lang="he-IL" sz="2426" b="1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יש להציג:</a:t>
            </a:r>
          </a:p>
          <a:p>
            <a:pPr algn="r" rtl="1"/>
            <a:endParaRPr lang="he-IL" sz="1940" dirty="0">
              <a:ln w="0"/>
              <a:solidFill>
                <a:schemeClr val="accent1">
                  <a:lumMod val="75000"/>
                </a:schemeClr>
              </a:solidFill>
              <a:latin typeface="Heebo" pitchFamily="2" charset="-79"/>
              <a:cs typeface="Heebo" pitchFamily="2" charset="-79"/>
            </a:endParaRPr>
          </a:p>
          <a:p>
            <a:pPr marL="450525" indent="-450525">
              <a:buAutoNum type="arabicPeriod"/>
            </a:pPr>
            <a:r>
              <a:rPr lang="he-IL" sz="2183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תוכנית</a:t>
            </a:r>
          </a:p>
          <a:p>
            <a:pPr marL="450525" indent="-450525">
              <a:buAutoNum type="arabicPeriod"/>
            </a:pPr>
            <a:r>
              <a:rPr lang="he-IL" sz="2183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חתך</a:t>
            </a:r>
          </a:p>
          <a:p>
            <a:pPr marL="450525" indent="-450525">
              <a:buAutoNum type="arabicPeriod"/>
            </a:pPr>
            <a:r>
              <a:rPr lang="he-IL" sz="2183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הדמיה</a:t>
            </a:r>
          </a:p>
          <a:p>
            <a:pPr algn="r" rtl="1"/>
            <a:endParaRPr lang="he-IL" sz="1940" dirty="0">
              <a:ln w="0"/>
              <a:solidFill>
                <a:schemeClr val="accent1">
                  <a:lumMod val="75000"/>
                </a:schemeClr>
              </a:solidFill>
              <a:latin typeface="Heebo" pitchFamily="2" charset="-79"/>
              <a:cs typeface="Heebo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1698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יש לציין:</a:t>
            </a:r>
          </a:p>
          <a:p>
            <a:pPr algn="r" rtl="1">
              <a:lnSpc>
                <a:spcPct val="150000"/>
              </a:lnSpc>
            </a:pPr>
            <a:r>
              <a:rPr lang="he-IL" sz="1698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 מס' יח"ד למבנה:_____</a:t>
            </a:r>
          </a:p>
          <a:p>
            <a:pPr algn="r" rtl="1">
              <a:lnSpc>
                <a:spcPct val="150000"/>
              </a:lnSpc>
            </a:pPr>
            <a:r>
              <a:rPr lang="he-IL" sz="1698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מס' קומות למבנה: ______</a:t>
            </a:r>
          </a:p>
          <a:p>
            <a:pPr algn="r" rtl="1">
              <a:lnSpc>
                <a:spcPct val="150000"/>
              </a:lnSpc>
            </a:pPr>
            <a:r>
              <a:rPr lang="he-IL" sz="1698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כמות יח"ד קומה טיפוסית:______</a:t>
            </a:r>
          </a:p>
          <a:p>
            <a:pPr algn="r" rtl="1">
              <a:lnSpc>
                <a:spcPct val="150000"/>
              </a:lnSpc>
            </a:pPr>
            <a:r>
              <a:rPr lang="he-IL" sz="1698" dirty="0">
                <a:ln w="0"/>
                <a:solidFill>
                  <a:schemeClr val="accent1">
                    <a:lumMod val="75000"/>
                  </a:schemeClr>
                </a:solidFill>
                <a:latin typeface="Heebo" pitchFamily="2" charset="-79"/>
                <a:cs typeface="Heebo" pitchFamily="2" charset="-79"/>
              </a:rPr>
              <a:t>אלו ייעודים מוצעים בכל מבנה:_______</a:t>
            </a:r>
            <a:endParaRPr lang="he-IL" sz="2183" dirty="0">
              <a:ln w="0"/>
              <a:solidFill>
                <a:schemeClr val="accent1">
                  <a:lumMod val="75000"/>
                </a:schemeClr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8FF5181-C2C2-30FC-4570-B37C3EAB4B20}"/>
              </a:ext>
            </a:extLst>
          </p:cNvPr>
          <p:cNvSpPr/>
          <p:nvPr/>
        </p:nvSpPr>
        <p:spPr>
          <a:xfrm>
            <a:off x="594120" y="1149334"/>
            <a:ext cx="7423172" cy="462539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197D193D-2692-90A4-16CD-CE37B03F3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3887" y="5803901"/>
            <a:ext cx="11265693" cy="10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0561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884</Words>
  <Application>Microsoft Office PowerPoint</Application>
  <PresentationFormat>מסך רחב</PresentationFormat>
  <Paragraphs>224</Paragraphs>
  <Slides>21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9" baseType="lpstr">
      <vt:lpstr>Abadi</vt:lpstr>
      <vt:lpstr>Aptos</vt:lpstr>
      <vt:lpstr>Aptos Display</vt:lpstr>
      <vt:lpstr>Arial</vt:lpstr>
      <vt:lpstr>Gisha</vt:lpstr>
      <vt:lpstr>Heebo</vt:lpstr>
      <vt:lpstr>Heebo-Medium</vt:lpstr>
      <vt:lpstr>ערכת נושא Office</vt:lpstr>
      <vt:lpstr>מצגת של PowerPoint‏</vt:lpstr>
      <vt:lpstr>מצגת של PowerPoint‏</vt:lpstr>
      <vt:lpstr>מצב קיים - מיקום התוכנית – על פי תוכנית המדיניות העירונית</vt:lpstr>
      <vt:lpstr>מצב קיים - מיקום המתחם בשכונה</vt:lpstr>
      <vt:lpstr>מצב הפיזי של הבניין </vt:lpstr>
      <vt:lpstr>תנועה- מצב קיים</vt:lpstr>
      <vt:lpstr>הקשר העירוני – כיצד נקבעו גבולות המתחם</vt:lpstr>
      <vt:lpstr>התייחסות לתמ"א 70</vt:lpstr>
      <vt:lpstr>מצב מוצע חלופה א </vt:lpstr>
      <vt:lpstr>מצב מוצע חלופה ב' </vt:lpstr>
      <vt:lpstr>מצגת של PowerPoint‏</vt:lpstr>
      <vt:lpstr>מצגת של PowerPoint‏</vt:lpstr>
      <vt:lpstr>מצגת של PowerPoint‏</vt:lpstr>
      <vt:lpstr>מצגת של PowerPoint‏</vt:lpstr>
      <vt:lpstr>תקן 21 – חלופה א </vt:lpstr>
      <vt:lpstr>תקן 21 – חלופה ב </vt:lpstr>
      <vt:lpstr>תקן 21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נאור מהצרי</dc:creator>
  <cp:lastModifiedBy>נאור מהצרי</cp:lastModifiedBy>
  <cp:revision>14</cp:revision>
  <dcterms:created xsi:type="dcterms:W3CDTF">2026-03-10T09:06:46Z</dcterms:created>
  <dcterms:modified xsi:type="dcterms:W3CDTF">2026-03-26T10:49:55Z</dcterms:modified>
</cp:coreProperties>
</file>