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autoCompressPictures="0">
  <p:sldMasterIdLst>
    <p:sldMasterId id="2147483870" r:id="rId1"/>
  </p:sldMasterIdLst>
  <p:notesMasterIdLst>
    <p:notesMasterId r:id="rId23"/>
  </p:notesMasterIdLst>
  <p:sldIdLst>
    <p:sldId id="256" r:id="rId2"/>
    <p:sldId id="301" r:id="rId3"/>
    <p:sldId id="271" r:id="rId4"/>
    <p:sldId id="257" r:id="rId5"/>
    <p:sldId id="258" r:id="rId6"/>
    <p:sldId id="259" r:id="rId7"/>
    <p:sldId id="304" r:id="rId8"/>
    <p:sldId id="302" r:id="rId9"/>
    <p:sldId id="261" r:id="rId10"/>
    <p:sldId id="272" r:id="rId11"/>
    <p:sldId id="303" r:id="rId12"/>
    <p:sldId id="292" r:id="rId13"/>
    <p:sldId id="293" r:id="rId14"/>
    <p:sldId id="269" r:id="rId15"/>
    <p:sldId id="294" r:id="rId16"/>
    <p:sldId id="295" r:id="rId17"/>
    <p:sldId id="296" r:id="rId18"/>
    <p:sldId id="297" r:id="rId19"/>
    <p:sldId id="298" r:id="rId20"/>
    <p:sldId id="299" r:id="rId21"/>
    <p:sldId id="300" r:id="rId22"/>
  </p:sldIdLst>
  <p:sldSz cx="12192000" cy="6858000"/>
  <p:notesSz cx="6735763" cy="9866313"/>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719F"/>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ללא סגנון, רשת טבלה">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005" autoAdjust="0"/>
    <p:restoredTop sz="94660"/>
  </p:normalViewPr>
  <p:slideViewPr>
    <p:cSldViewPr snapToGrid="0">
      <p:cViewPr varScale="1">
        <p:scale>
          <a:sx n="106" d="100"/>
          <a:sy n="106" d="100"/>
        </p:scale>
        <p:origin x="79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16350" y="0"/>
            <a:ext cx="2919413" cy="495300"/>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19412" cy="495300"/>
          </a:xfrm>
          <a:prstGeom prst="rect">
            <a:avLst/>
          </a:prstGeom>
        </p:spPr>
        <p:txBody>
          <a:bodyPr vert="horz" lIns="91440" tIns="45720" rIns="91440" bIns="45720" rtlCol="1"/>
          <a:lstStyle>
            <a:lvl1pPr algn="l">
              <a:defRPr sz="1200"/>
            </a:lvl1pPr>
          </a:lstStyle>
          <a:p>
            <a:fld id="{C693A52E-2EBF-4D9F-9B5D-74FE7B990776}" type="datetimeFigureOut">
              <a:rPr lang="he-IL" smtClean="0"/>
              <a:t>י'/תמוז/תשפ"ו</a:t>
            </a:fld>
            <a:endParaRPr lang="he-IL"/>
          </a:p>
        </p:txBody>
      </p:sp>
      <p:sp>
        <p:nvSpPr>
          <p:cNvPr id="4" name="מציין מיקום של תמונת שקופית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73100" y="4748213"/>
            <a:ext cx="5389563" cy="3884612"/>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16350" y="9371013"/>
            <a:ext cx="2919413" cy="495300"/>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9371013"/>
            <a:ext cx="2919412" cy="495300"/>
          </a:xfrm>
          <a:prstGeom prst="rect">
            <a:avLst/>
          </a:prstGeom>
        </p:spPr>
        <p:txBody>
          <a:bodyPr vert="horz" lIns="91440" tIns="45720" rIns="91440" bIns="45720" rtlCol="1" anchor="b"/>
          <a:lstStyle>
            <a:lvl1pPr algn="l">
              <a:defRPr sz="1200"/>
            </a:lvl1pPr>
          </a:lstStyle>
          <a:p>
            <a:fld id="{8D78E4DD-EACE-43F7-ACBE-CFCC5783BD76}" type="slidenum">
              <a:rPr lang="he-IL" smtClean="0"/>
              <a:t>‹#›</a:t>
            </a:fld>
            <a:endParaRPr lang="he-IL"/>
          </a:p>
        </p:txBody>
      </p:sp>
    </p:spTree>
    <p:extLst>
      <p:ext uri="{BB962C8B-B14F-4D97-AF65-F5344CB8AC3E}">
        <p14:creationId xmlns:p14="http://schemas.microsoft.com/office/powerpoint/2010/main" val="346475894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00D0F-87AE-A8A5-1DDD-F0C11195DE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9323AF-792C-480E-208E-27B3795405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84A5EB-6ECE-4B83-600E-71A9B72624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1BFCBF-A8FA-D678-C650-AD7CDF15583E}"/>
              </a:ext>
            </a:extLst>
          </p:cNvPr>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238462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4B2D510-C89F-B667-D5C1-51CEA6361CB7}"/>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8969245B-1124-E513-B8EA-AA8BAD0D5D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D8E12DB8-AF6F-D447-5DBE-D4887BC36ACE}"/>
              </a:ext>
            </a:extLst>
          </p:cNvPr>
          <p:cNvSpPr>
            <a:spLocks noGrp="1"/>
          </p:cNvSpPr>
          <p:nvPr>
            <p:ph type="dt" sz="half" idx="10"/>
          </p:nvPr>
        </p:nvSpPr>
        <p:spPr/>
        <p:txBody>
          <a:bodyPr/>
          <a:lstStyle/>
          <a:p>
            <a:fld id="{5586B75A-687E-405C-8A0B-8D00578BA2C3}" type="datetimeFigureOut">
              <a:rPr lang="en-US" smtClean="0"/>
              <a:pPr/>
              <a:t>6/25/2026</a:t>
            </a:fld>
            <a:endParaRPr lang="en-US" dirty="0"/>
          </a:p>
        </p:txBody>
      </p:sp>
      <p:sp>
        <p:nvSpPr>
          <p:cNvPr id="5" name="מציין מיקום של כותרת תחתונה 4">
            <a:extLst>
              <a:ext uri="{FF2B5EF4-FFF2-40B4-BE49-F238E27FC236}">
                <a16:creationId xmlns:a16="http://schemas.microsoft.com/office/drawing/2014/main" id="{AAEEAA97-B732-50BC-09F5-399B98996367}"/>
              </a:ext>
            </a:extLst>
          </p:cNvPr>
          <p:cNvSpPr>
            <a:spLocks noGrp="1"/>
          </p:cNvSpPr>
          <p:nvPr>
            <p:ph type="ftr" sz="quarter" idx="11"/>
          </p:nvPr>
        </p:nvSpPr>
        <p:spPr/>
        <p:txBody>
          <a:bodyPr/>
          <a:lstStyle/>
          <a:p>
            <a:endParaRPr lang="en-US" dirty="0"/>
          </a:p>
        </p:txBody>
      </p:sp>
      <p:sp>
        <p:nvSpPr>
          <p:cNvPr id="6" name="מציין מיקום של מספר שקופית 5">
            <a:extLst>
              <a:ext uri="{FF2B5EF4-FFF2-40B4-BE49-F238E27FC236}">
                <a16:creationId xmlns:a16="http://schemas.microsoft.com/office/drawing/2014/main" id="{70BCF398-6CB9-4080-7D9C-26F919B24C46}"/>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15744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6605ABE-ACDA-E96A-1E7F-F60DE44B8124}"/>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A42F9F09-4A18-696D-0589-00C8D6D008BB}"/>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2DF82F2-474E-AC23-A2ED-4F944F49A6F6}"/>
              </a:ext>
            </a:extLst>
          </p:cNvPr>
          <p:cNvSpPr>
            <a:spLocks noGrp="1"/>
          </p:cNvSpPr>
          <p:nvPr>
            <p:ph type="dt" sz="half" idx="10"/>
          </p:nvPr>
        </p:nvSpPr>
        <p:spPr/>
        <p:txBody>
          <a:bodyPr/>
          <a:lstStyle/>
          <a:p>
            <a:fld id="{5586B75A-687E-405C-8A0B-8D00578BA2C3}" type="datetimeFigureOut">
              <a:rPr lang="en-US" smtClean="0"/>
              <a:pPr/>
              <a:t>6/25/2026</a:t>
            </a:fld>
            <a:endParaRPr lang="en-US" dirty="0"/>
          </a:p>
        </p:txBody>
      </p:sp>
      <p:sp>
        <p:nvSpPr>
          <p:cNvPr id="5" name="מציין מיקום של כותרת תחתונה 4">
            <a:extLst>
              <a:ext uri="{FF2B5EF4-FFF2-40B4-BE49-F238E27FC236}">
                <a16:creationId xmlns:a16="http://schemas.microsoft.com/office/drawing/2014/main" id="{A0170C49-E9F6-8935-A88C-EDE6C82A6490}"/>
              </a:ext>
            </a:extLst>
          </p:cNvPr>
          <p:cNvSpPr>
            <a:spLocks noGrp="1"/>
          </p:cNvSpPr>
          <p:nvPr>
            <p:ph type="ftr" sz="quarter" idx="11"/>
          </p:nvPr>
        </p:nvSpPr>
        <p:spPr/>
        <p:txBody>
          <a:bodyPr/>
          <a:lstStyle/>
          <a:p>
            <a:endParaRPr lang="en-US" dirty="0"/>
          </a:p>
        </p:txBody>
      </p:sp>
      <p:sp>
        <p:nvSpPr>
          <p:cNvPr id="6" name="מציין מיקום של מספר שקופית 5">
            <a:extLst>
              <a:ext uri="{FF2B5EF4-FFF2-40B4-BE49-F238E27FC236}">
                <a16:creationId xmlns:a16="http://schemas.microsoft.com/office/drawing/2014/main" id="{B96D22A9-F50E-3EF3-2A8F-D07FE2E7239D}"/>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77075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7574C2BB-AE99-3014-1731-39F9BB546BED}"/>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A5BDFFD4-C0F9-0532-62B9-B928F6FF1276}"/>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C553BD9D-85DF-412F-2ADE-027892190184}"/>
              </a:ext>
            </a:extLst>
          </p:cNvPr>
          <p:cNvSpPr>
            <a:spLocks noGrp="1"/>
          </p:cNvSpPr>
          <p:nvPr>
            <p:ph type="dt" sz="half" idx="10"/>
          </p:nvPr>
        </p:nvSpPr>
        <p:spPr/>
        <p:txBody>
          <a:bodyPr/>
          <a:lstStyle/>
          <a:p>
            <a:fld id="{5586B75A-687E-405C-8A0B-8D00578BA2C3}" type="datetimeFigureOut">
              <a:rPr lang="en-US" smtClean="0"/>
              <a:pPr/>
              <a:t>6/25/2026</a:t>
            </a:fld>
            <a:endParaRPr lang="en-US" dirty="0"/>
          </a:p>
        </p:txBody>
      </p:sp>
      <p:sp>
        <p:nvSpPr>
          <p:cNvPr id="5" name="מציין מיקום של כותרת תחתונה 4">
            <a:extLst>
              <a:ext uri="{FF2B5EF4-FFF2-40B4-BE49-F238E27FC236}">
                <a16:creationId xmlns:a16="http://schemas.microsoft.com/office/drawing/2014/main" id="{B8574B28-4F43-265E-E39F-7B3468F6736A}"/>
              </a:ext>
            </a:extLst>
          </p:cNvPr>
          <p:cNvSpPr>
            <a:spLocks noGrp="1"/>
          </p:cNvSpPr>
          <p:nvPr>
            <p:ph type="ftr" sz="quarter" idx="11"/>
          </p:nvPr>
        </p:nvSpPr>
        <p:spPr/>
        <p:txBody>
          <a:bodyPr/>
          <a:lstStyle/>
          <a:p>
            <a:endParaRPr lang="en-US" dirty="0"/>
          </a:p>
        </p:txBody>
      </p:sp>
      <p:sp>
        <p:nvSpPr>
          <p:cNvPr id="6" name="מציין מיקום של מספר שקופית 5">
            <a:extLst>
              <a:ext uri="{FF2B5EF4-FFF2-40B4-BE49-F238E27FC236}">
                <a16:creationId xmlns:a16="http://schemas.microsoft.com/office/drawing/2014/main" id="{EDA0291A-5AC1-B7C6-CD5E-7279BC6D3079}"/>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01593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4637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97C62C0-060E-7444-1796-F62E4CAC07CD}"/>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B24536C4-3995-FEF0-3000-5547A72D9B27}"/>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F9838EA0-63C2-1748-EA35-62461F60C3C0}"/>
              </a:ext>
            </a:extLst>
          </p:cNvPr>
          <p:cNvSpPr>
            <a:spLocks noGrp="1"/>
          </p:cNvSpPr>
          <p:nvPr>
            <p:ph type="dt" sz="half" idx="10"/>
          </p:nvPr>
        </p:nvSpPr>
        <p:spPr/>
        <p:txBody>
          <a:bodyPr/>
          <a:lstStyle/>
          <a:p>
            <a:fld id="{5586B75A-687E-405C-8A0B-8D00578BA2C3}" type="datetimeFigureOut">
              <a:rPr lang="en-US" smtClean="0"/>
              <a:pPr/>
              <a:t>6/25/2026</a:t>
            </a:fld>
            <a:endParaRPr lang="en-US" dirty="0"/>
          </a:p>
        </p:txBody>
      </p:sp>
      <p:sp>
        <p:nvSpPr>
          <p:cNvPr id="5" name="מציין מיקום של כותרת תחתונה 4">
            <a:extLst>
              <a:ext uri="{FF2B5EF4-FFF2-40B4-BE49-F238E27FC236}">
                <a16:creationId xmlns:a16="http://schemas.microsoft.com/office/drawing/2014/main" id="{4EBFE976-B24F-164B-53FE-88714137397A}"/>
              </a:ext>
            </a:extLst>
          </p:cNvPr>
          <p:cNvSpPr>
            <a:spLocks noGrp="1"/>
          </p:cNvSpPr>
          <p:nvPr>
            <p:ph type="ftr" sz="quarter" idx="11"/>
          </p:nvPr>
        </p:nvSpPr>
        <p:spPr/>
        <p:txBody>
          <a:bodyPr/>
          <a:lstStyle/>
          <a:p>
            <a:endParaRPr lang="en-US" dirty="0"/>
          </a:p>
        </p:txBody>
      </p:sp>
      <p:sp>
        <p:nvSpPr>
          <p:cNvPr id="6" name="מציין מיקום של מספר שקופית 5">
            <a:extLst>
              <a:ext uri="{FF2B5EF4-FFF2-40B4-BE49-F238E27FC236}">
                <a16:creationId xmlns:a16="http://schemas.microsoft.com/office/drawing/2014/main" id="{62527F28-CD01-7530-5B9C-78FF5432489E}"/>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1729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7B4E1A0-704A-8024-7F48-CE94650E6C1A}"/>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AA6961BB-3338-AB20-A87B-61B99688867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E5525CF3-AD95-9112-0C07-FA739273E826}"/>
              </a:ext>
            </a:extLst>
          </p:cNvPr>
          <p:cNvSpPr>
            <a:spLocks noGrp="1"/>
          </p:cNvSpPr>
          <p:nvPr>
            <p:ph type="dt" sz="half" idx="10"/>
          </p:nvPr>
        </p:nvSpPr>
        <p:spPr/>
        <p:txBody>
          <a:bodyPr/>
          <a:lstStyle/>
          <a:p>
            <a:fld id="{5586B75A-687E-405C-8A0B-8D00578BA2C3}" type="datetimeFigureOut">
              <a:rPr lang="en-US" smtClean="0"/>
              <a:pPr/>
              <a:t>6/25/2026</a:t>
            </a:fld>
            <a:endParaRPr lang="en-US" dirty="0"/>
          </a:p>
        </p:txBody>
      </p:sp>
      <p:sp>
        <p:nvSpPr>
          <p:cNvPr id="5" name="מציין מיקום של כותרת תחתונה 4">
            <a:extLst>
              <a:ext uri="{FF2B5EF4-FFF2-40B4-BE49-F238E27FC236}">
                <a16:creationId xmlns:a16="http://schemas.microsoft.com/office/drawing/2014/main" id="{271B75E0-9E75-C242-EF3C-BD43C1F257B6}"/>
              </a:ext>
            </a:extLst>
          </p:cNvPr>
          <p:cNvSpPr>
            <a:spLocks noGrp="1"/>
          </p:cNvSpPr>
          <p:nvPr>
            <p:ph type="ftr" sz="quarter" idx="11"/>
          </p:nvPr>
        </p:nvSpPr>
        <p:spPr/>
        <p:txBody>
          <a:bodyPr/>
          <a:lstStyle/>
          <a:p>
            <a:endParaRPr lang="en-US" dirty="0"/>
          </a:p>
        </p:txBody>
      </p:sp>
      <p:sp>
        <p:nvSpPr>
          <p:cNvPr id="6" name="מציין מיקום של מספר שקופית 5">
            <a:extLst>
              <a:ext uri="{FF2B5EF4-FFF2-40B4-BE49-F238E27FC236}">
                <a16:creationId xmlns:a16="http://schemas.microsoft.com/office/drawing/2014/main" id="{69ED62FE-DF1C-CBF9-C1C3-19B16F6EF40C}"/>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61430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A54C9F5-59A1-0138-074E-221176489219}"/>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5405DEBD-D039-9693-7DD1-47AAE79B52D5}"/>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F5579A42-E20F-56E7-30A1-5B6B37AA0550}"/>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C480BB5A-D648-6163-5EF4-D2546270EE61}"/>
              </a:ext>
            </a:extLst>
          </p:cNvPr>
          <p:cNvSpPr>
            <a:spLocks noGrp="1"/>
          </p:cNvSpPr>
          <p:nvPr>
            <p:ph type="dt" sz="half" idx="10"/>
          </p:nvPr>
        </p:nvSpPr>
        <p:spPr/>
        <p:txBody>
          <a:bodyPr/>
          <a:lstStyle/>
          <a:p>
            <a:fld id="{5586B75A-687E-405C-8A0B-8D00578BA2C3}" type="datetimeFigureOut">
              <a:rPr lang="en-US" smtClean="0"/>
              <a:pPr/>
              <a:t>6/25/2026</a:t>
            </a:fld>
            <a:endParaRPr lang="en-US" dirty="0"/>
          </a:p>
        </p:txBody>
      </p:sp>
      <p:sp>
        <p:nvSpPr>
          <p:cNvPr id="6" name="מציין מיקום של כותרת תחתונה 5">
            <a:extLst>
              <a:ext uri="{FF2B5EF4-FFF2-40B4-BE49-F238E27FC236}">
                <a16:creationId xmlns:a16="http://schemas.microsoft.com/office/drawing/2014/main" id="{2F0330C8-621B-BB1F-B2F3-3D39793EF156}"/>
              </a:ext>
            </a:extLst>
          </p:cNvPr>
          <p:cNvSpPr>
            <a:spLocks noGrp="1"/>
          </p:cNvSpPr>
          <p:nvPr>
            <p:ph type="ftr" sz="quarter" idx="11"/>
          </p:nvPr>
        </p:nvSpPr>
        <p:spPr/>
        <p:txBody>
          <a:bodyPr/>
          <a:lstStyle/>
          <a:p>
            <a:endParaRPr lang="en-US" dirty="0"/>
          </a:p>
        </p:txBody>
      </p:sp>
      <p:sp>
        <p:nvSpPr>
          <p:cNvPr id="7" name="מציין מיקום של מספר שקופית 6">
            <a:extLst>
              <a:ext uri="{FF2B5EF4-FFF2-40B4-BE49-F238E27FC236}">
                <a16:creationId xmlns:a16="http://schemas.microsoft.com/office/drawing/2014/main" id="{C3F14B1B-2B89-1DE5-0A76-F487DC7BA20F}"/>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93612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C89F991-CCA5-5BF7-4DE7-527256EF9B1B}"/>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7DB6D86B-0979-56B7-462B-D430524D96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46FB716B-E9A4-8B5C-AA50-9EBC95B2F4D8}"/>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D3BF149D-824F-2B64-0FAC-313CF7D8F6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0CB65B36-174D-29D8-807D-D37CC5902B0E}"/>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9C894759-BAF2-8473-E95E-82B61D73D33C}"/>
              </a:ext>
            </a:extLst>
          </p:cNvPr>
          <p:cNvSpPr>
            <a:spLocks noGrp="1"/>
          </p:cNvSpPr>
          <p:nvPr>
            <p:ph type="dt" sz="half" idx="10"/>
          </p:nvPr>
        </p:nvSpPr>
        <p:spPr/>
        <p:txBody>
          <a:bodyPr/>
          <a:lstStyle/>
          <a:p>
            <a:fld id="{5586B75A-687E-405C-8A0B-8D00578BA2C3}" type="datetimeFigureOut">
              <a:rPr lang="en-US" smtClean="0"/>
              <a:pPr/>
              <a:t>6/25/2026</a:t>
            </a:fld>
            <a:endParaRPr lang="en-US" dirty="0"/>
          </a:p>
        </p:txBody>
      </p:sp>
      <p:sp>
        <p:nvSpPr>
          <p:cNvPr id="8" name="מציין מיקום של כותרת תחתונה 7">
            <a:extLst>
              <a:ext uri="{FF2B5EF4-FFF2-40B4-BE49-F238E27FC236}">
                <a16:creationId xmlns:a16="http://schemas.microsoft.com/office/drawing/2014/main" id="{6A43159A-91EC-B3F1-BE5A-28158BABBDE6}"/>
              </a:ext>
            </a:extLst>
          </p:cNvPr>
          <p:cNvSpPr>
            <a:spLocks noGrp="1"/>
          </p:cNvSpPr>
          <p:nvPr>
            <p:ph type="ftr" sz="quarter" idx="11"/>
          </p:nvPr>
        </p:nvSpPr>
        <p:spPr/>
        <p:txBody>
          <a:bodyPr/>
          <a:lstStyle/>
          <a:p>
            <a:endParaRPr lang="en-US" dirty="0"/>
          </a:p>
        </p:txBody>
      </p:sp>
      <p:sp>
        <p:nvSpPr>
          <p:cNvPr id="9" name="מציין מיקום של מספר שקופית 8">
            <a:extLst>
              <a:ext uri="{FF2B5EF4-FFF2-40B4-BE49-F238E27FC236}">
                <a16:creationId xmlns:a16="http://schemas.microsoft.com/office/drawing/2014/main" id="{6EFA865F-A8BC-927C-34A6-AB566D585358}"/>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33466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E6AF855-5451-F35F-6DAC-988583080B09}"/>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558C8541-10E3-2451-CDF3-0D9CCE2012E5}"/>
              </a:ext>
            </a:extLst>
          </p:cNvPr>
          <p:cNvSpPr>
            <a:spLocks noGrp="1"/>
          </p:cNvSpPr>
          <p:nvPr>
            <p:ph type="dt" sz="half" idx="10"/>
          </p:nvPr>
        </p:nvSpPr>
        <p:spPr/>
        <p:txBody>
          <a:bodyPr/>
          <a:lstStyle/>
          <a:p>
            <a:fld id="{5586B75A-687E-405C-8A0B-8D00578BA2C3}" type="datetimeFigureOut">
              <a:rPr lang="en-US" smtClean="0"/>
              <a:pPr/>
              <a:t>6/25/2026</a:t>
            </a:fld>
            <a:endParaRPr lang="en-US" dirty="0"/>
          </a:p>
        </p:txBody>
      </p:sp>
      <p:sp>
        <p:nvSpPr>
          <p:cNvPr id="4" name="מציין מיקום של כותרת תחתונה 3">
            <a:extLst>
              <a:ext uri="{FF2B5EF4-FFF2-40B4-BE49-F238E27FC236}">
                <a16:creationId xmlns:a16="http://schemas.microsoft.com/office/drawing/2014/main" id="{B41FA34D-9159-972E-8172-40FEFE5F69FE}"/>
              </a:ext>
            </a:extLst>
          </p:cNvPr>
          <p:cNvSpPr>
            <a:spLocks noGrp="1"/>
          </p:cNvSpPr>
          <p:nvPr>
            <p:ph type="ftr" sz="quarter" idx="11"/>
          </p:nvPr>
        </p:nvSpPr>
        <p:spPr/>
        <p:txBody>
          <a:bodyPr/>
          <a:lstStyle/>
          <a:p>
            <a:endParaRPr lang="en-US" dirty="0"/>
          </a:p>
        </p:txBody>
      </p:sp>
      <p:sp>
        <p:nvSpPr>
          <p:cNvPr id="5" name="מציין מיקום של מספר שקופית 4">
            <a:extLst>
              <a:ext uri="{FF2B5EF4-FFF2-40B4-BE49-F238E27FC236}">
                <a16:creationId xmlns:a16="http://schemas.microsoft.com/office/drawing/2014/main" id="{AA38FDFF-1F2F-42EF-5AE8-E66459DA8316}"/>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94922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43F31E73-FD18-4A30-9940-12FA8DD600A3}"/>
              </a:ext>
            </a:extLst>
          </p:cNvPr>
          <p:cNvSpPr>
            <a:spLocks noGrp="1"/>
          </p:cNvSpPr>
          <p:nvPr>
            <p:ph type="dt" sz="half" idx="10"/>
          </p:nvPr>
        </p:nvSpPr>
        <p:spPr/>
        <p:txBody>
          <a:bodyPr/>
          <a:lstStyle/>
          <a:p>
            <a:fld id="{5586B75A-687E-405C-8A0B-8D00578BA2C3}" type="datetimeFigureOut">
              <a:rPr lang="en-US" smtClean="0"/>
              <a:pPr/>
              <a:t>6/25/2026</a:t>
            </a:fld>
            <a:endParaRPr lang="en-US" dirty="0"/>
          </a:p>
        </p:txBody>
      </p:sp>
      <p:sp>
        <p:nvSpPr>
          <p:cNvPr id="3" name="מציין מיקום של כותרת תחתונה 2">
            <a:extLst>
              <a:ext uri="{FF2B5EF4-FFF2-40B4-BE49-F238E27FC236}">
                <a16:creationId xmlns:a16="http://schemas.microsoft.com/office/drawing/2014/main" id="{C3901F22-C30C-5BCF-A81F-044A26607612}"/>
              </a:ext>
            </a:extLst>
          </p:cNvPr>
          <p:cNvSpPr>
            <a:spLocks noGrp="1"/>
          </p:cNvSpPr>
          <p:nvPr>
            <p:ph type="ftr" sz="quarter" idx="11"/>
          </p:nvPr>
        </p:nvSpPr>
        <p:spPr/>
        <p:txBody>
          <a:bodyPr/>
          <a:lstStyle/>
          <a:p>
            <a:endParaRPr lang="en-US" dirty="0"/>
          </a:p>
        </p:txBody>
      </p:sp>
      <p:sp>
        <p:nvSpPr>
          <p:cNvPr id="4" name="מציין מיקום של מספר שקופית 3">
            <a:extLst>
              <a:ext uri="{FF2B5EF4-FFF2-40B4-BE49-F238E27FC236}">
                <a16:creationId xmlns:a16="http://schemas.microsoft.com/office/drawing/2014/main" id="{D322DE23-7901-94CF-8FDB-5D98F2CFFF56}"/>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13478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6590CEC-344B-2A2F-BEF5-9C77C12D29B8}"/>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55A2082F-3FDE-02CD-8FD8-3C36D7E239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61E88F05-1BD2-F0EF-D346-35A30C11C7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FDFDB7F0-8BA0-FA3A-F72B-7404B82DD9BC}"/>
              </a:ext>
            </a:extLst>
          </p:cNvPr>
          <p:cNvSpPr>
            <a:spLocks noGrp="1"/>
          </p:cNvSpPr>
          <p:nvPr>
            <p:ph type="dt" sz="half" idx="10"/>
          </p:nvPr>
        </p:nvSpPr>
        <p:spPr/>
        <p:txBody>
          <a:bodyPr/>
          <a:lstStyle/>
          <a:p>
            <a:fld id="{5586B75A-687E-405C-8A0B-8D00578BA2C3}" type="datetimeFigureOut">
              <a:rPr lang="en-US" smtClean="0"/>
              <a:pPr/>
              <a:t>6/25/2026</a:t>
            </a:fld>
            <a:endParaRPr lang="en-US" dirty="0"/>
          </a:p>
        </p:txBody>
      </p:sp>
      <p:sp>
        <p:nvSpPr>
          <p:cNvPr id="6" name="מציין מיקום של כותרת תחתונה 5">
            <a:extLst>
              <a:ext uri="{FF2B5EF4-FFF2-40B4-BE49-F238E27FC236}">
                <a16:creationId xmlns:a16="http://schemas.microsoft.com/office/drawing/2014/main" id="{175CF805-CF10-CC17-D7DB-EECA4B807705}"/>
              </a:ext>
            </a:extLst>
          </p:cNvPr>
          <p:cNvSpPr>
            <a:spLocks noGrp="1"/>
          </p:cNvSpPr>
          <p:nvPr>
            <p:ph type="ftr" sz="quarter" idx="11"/>
          </p:nvPr>
        </p:nvSpPr>
        <p:spPr/>
        <p:txBody>
          <a:bodyPr/>
          <a:lstStyle/>
          <a:p>
            <a:endParaRPr lang="en-US" dirty="0"/>
          </a:p>
        </p:txBody>
      </p:sp>
      <p:sp>
        <p:nvSpPr>
          <p:cNvPr id="7" name="מציין מיקום של מספר שקופית 6">
            <a:extLst>
              <a:ext uri="{FF2B5EF4-FFF2-40B4-BE49-F238E27FC236}">
                <a16:creationId xmlns:a16="http://schemas.microsoft.com/office/drawing/2014/main" id="{BA7A71BD-9DCB-5093-0F8F-41242A71ABCC}"/>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74322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0A1B4F6-343C-0669-A36F-EAA4D78CD259}"/>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49A51360-1341-22DA-B6FC-CF10E48503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838153E6-1E32-DC3C-C7CC-B81E97D7F2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BB45241F-941C-49A5-2A8C-489B43B5BB07}"/>
              </a:ext>
            </a:extLst>
          </p:cNvPr>
          <p:cNvSpPr>
            <a:spLocks noGrp="1"/>
          </p:cNvSpPr>
          <p:nvPr>
            <p:ph type="dt" sz="half" idx="10"/>
          </p:nvPr>
        </p:nvSpPr>
        <p:spPr/>
        <p:txBody>
          <a:bodyPr/>
          <a:lstStyle/>
          <a:p>
            <a:fld id="{5586B75A-687E-405C-8A0B-8D00578BA2C3}" type="datetimeFigureOut">
              <a:rPr lang="en-US" smtClean="0"/>
              <a:pPr/>
              <a:t>6/25/2026</a:t>
            </a:fld>
            <a:endParaRPr lang="en-US" dirty="0"/>
          </a:p>
        </p:txBody>
      </p:sp>
      <p:sp>
        <p:nvSpPr>
          <p:cNvPr id="6" name="מציין מיקום של כותרת תחתונה 5">
            <a:extLst>
              <a:ext uri="{FF2B5EF4-FFF2-40B4-BE49-F238E27FC236}">
                <a16:creationId xmlns:a16="http://schemas.microsoft.com/office/drawing/2014/main" id="{E3C3DDBC-9896-E726-96A5-7DF245EA5F84}"/>
              </a:ext>
            </a:extLst>
          </p:cNvPr>
          <p:cNvSpPr>
            <a:spLocks noGrp="1"/>
          </p:cNvSpPr>
          <p:nvPr>
            <p:ph type="ftr" sz="quarter" idx="11"/>
          </p:nvPr>
        </p:nvSpPr>
        <p:spPr/>
        <p:txBody>
          <a:bodyPr/>
          <a:lstStyle/>
          <a:p>
            <a:endParaRPr lang="en-US" dirty="0"/>
          </a:p>
        </p:txBody>
      </p:sp>
      <p:sp>
        <p:nvSpPr>
          <p:cNvPr id="7" name="מציין מיקום של מספר שקופית 6">
            <a:extLst>
              <a:ext uri="{FF2B5EF4-FFF2-40B4-BE49-F238E27FC236}">
                <a16:creationId xmlns:a16="http://schemas.microsoft.com/office/drawing/2014/main" id="{D9A2465B-AF40-9872-77BE-B36C2326E886}"/>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37584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E21A1EF5-C674-6554-58DD-7E627D6F799E}"/>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293E62C9-3840-B43A-0FBE-AF2B2771A344}"/>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24056378-4A0C-9345-2E76-A2B845F5CBC3}"/>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82000"/>
                  </a:schemeClr>
                </a:solidFill>
              </a:defRPr>
            </a:lvl1pPr>
          </a:lstStyle>
          <a:p>
            <a:fld id="{5586B75A-687E-405C-8A0B-8D00578BA2C3}" type="datetimeFigureOut">
              <a:rPr lang="en-US" smtClean="0"/>
              <a:pPr/>
              <a:t>6/25/2026</a:t>
            </a:fld>
            <a:endParaRPr lang="en-US" dirty="0"/>
          </a:p>
        </p:txBody>
      </p:sp>
      <p:sp>
        <p:nvSpPr>
          <p:cNvPr id="5" name="מציין מיקום של כותרת תחתונה 4">
            <a:extLst>
              <a:ext uri="{FF2B5EF4-FFF2-40B4-BE49-F238E27FC236}">
                <a16:creationId xmlns:a16="http://schemas.microsoft.com/office/drawing/2014/main" id="{0C6DED23-3B87-D245-C1B1-3336C04010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82000"/>
                  </a:schemeClr>
                </a:solidFill>
              </a:defRPr>
            </a:lvl1pPr>
          </a:lstStyle>
          <a:p>
            <a:endParaRPr lang="en-US" dirty="0"/>
          </a:p>
        </p:txBody>
      </p:sp>
      <p:sp>
        <p:nvSpPr>
          <p:cNvPr id="6" name="מציין מיקום של מספר שקופית 5">
            <a:extLst>
              <a:ext uri="{FF2B5EF4-FFF2-40B4-BE49-F238E27FC236}">
                <a16:creationId xmlns:a16="http://schemas.microsoft.com/office/drawing/2014/main" id="{13ABE1E9-79C4-9F8A-1606-B733C45DE77C}"/>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82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83346693"/>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Lst>
  <p:hf sldNum="0"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slideLayout" Target="../slideLayouts/slideLayout1.xml"/><Relationship Id="rId1" Type="http://schemas.openxmlformats.org/officeDocument/2006/relationships/themeOverride" Target="../theme/themeOverride5.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slideLayout" Target="../slideLayouts/slideLayout1.xml"/><Relationship Id="rId1" Type="http://schemas.openxmlformats.org/officeDocument/2006/relationships/themeOverride" Target="../theme/themeOverride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slideLayout" Target="../slideLayouts/slideLayout1.xml"/><Relationship Id="rId1" Type="http://schemas.openxmlformats.org/officeDocument/2006/relationships/themeOverride" Target="../theme/themeOverride7.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slideLayout" Target="../slideLayouts/slideLayout2.xml"/><Relationship Id="rId1" Type="http://schemas.openxmlformats.org/officeDocument/2006/relationships/themeOverride" Target="../theme/themeOverride8.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slideLayout" Target="../slideLayouts/slideLayout1.xml"/><Relationship Id="rId1" Type="http://schemas.openxmlformats.org/officeDocument/2006/relationships/themeOverride" Target="../theme/themeOverride9.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slideLayout" Target="../slideLayouts/slideLayout1.xml"/><Relationship Id="rId1" Type="http://schemas.openxmlformats.org/officeDocument/2006/relationships/themeOverride" Target="../theme/themeOverride10.xml"/><Relationship Id="rId5" Type="http://schemas.openxmlformats.org/officeDocument/2006/relationships/image" Target="../media/image14.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slideLayout" Target="../slideLayouts/slideLayout1.xml"/><Relationship Id="rId1" Type="http://schemas.openxmlformats.org/officeDocument/2006/relationships/themeOverride" Target="../theme/themeOverride11.xml"/><Relationship Id="rId5" Type="http://schemas.openxmlformats.org/officeDocument/2006/relationships/image" Target="../media/image14.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slideLayout" Target="../slideLayouts/slideLayout1.xml"/><Relationship Id="rId1" Type="http://schemas.openxmlformats.org/officeDocument/2006/relationships/themeOverride" Target="../theme/themeOverride12.xml"/><Relationship Id="rId5" Type="http://schemas.openxmlformats.org/officeDocument/2006/relationships/image" Target="../media/image21.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slideLayout" Target="../slideLayouts/slideLayout1.xml"/><Relationship Id="rId1" Type="http://schemas.openxmlformats.org/officeDocument/2006/relationships/themeOverride" Target="../theme/themeOverride13.xml"/><Relationship Id="rId5" Type="http://schemas.openxmlformats.org/officeDocument/2006/relationships/image" Target="../media/image22.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slideLayout" Target="../slideLayouts/slideLayout2.xml"/><Relationship Id="rId1" Type="http://schemas.openxmlformats.org/officeDocument/2006/relationships/themeOverride" Target="../theme/themeOverride14.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slideLayout" Target="../slideLayouts/slideLayout2.xml"/><Relationship Id="rId1" Type="http://schemas.openxmlformats.org/officeDocument/2006/relationships/themeOverride" Target="../theme/themeOverride15.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9" name="גרפיקה 8">
            <a:extLst>
              <a:ext uri="{FF2B5EF4-FFF2-40B4-BE49-F238E27FC236}">
                <a16:creationId xmlns:a16="http://schemas.microsoft.com/office/drawing/2014/main" id="{5104169C-1AF1-DD3F-D5B5-1ACE696A6C3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492969" y="63375"/>
            <a:ext cx="1608496" cy="1133922"/>
          </a:xfrm>
          <a:prstGeom prst="rect">
            <a:avLst/>
          </a:prstGeom>
        </p:spPr>
      </p:pic>
      <p:pic>
        <p:nvPicPr>
          <p:cNvPr id="3" name="תמונה 2">
            <a:extLst>
              <a:ext uri="{FF2B5EF4-FFF2-40B4-BE49-F238E27FC236}">
                <a16:creationId xmlns:a16="http://schemas.microsoft.com/office/drawing/2014/main" id="{182AC7B7-B559-1DCA-7AC5-75813CC05EA4}"/>
              </a:ext>
            </a:extLst>
          </p:cNvPr>
          <p:cNvPicPr>
            <a:picLocks noChangeAspect="1"/>
          </p:cNvPicPr>
          <p:nvPr/>
        </p:nvPicPr>
        <p:blipFill>
          <a:blip r:embed="rId4">
            <a:alphaModFix amt="20000"/>
          </a:blip>
          <a:stretch>
            <a:fillRect/>
          </a:stretch>
        </p:blipFill>
        <p:spPr>
          <a:xfrm>
            <a:off x="1800224" y="155482"/>
            <a:ext cx="9115425" cy="6702518"/>
          </a:xfrm>
          <a:prstGeom prst="rect">
            <a:avLst/>
          </a:prstGeom>
          <a:ln>
            <a:noFill/>
          </a:ln>
          <a:effectLst>
            <a:softEdge rad="112500"/>
          </a:effectLst>
        </p:spPr>
      </p:pic>
      <p:sp>
        <p:nvSpPr>
          <p:cNvPr id="6" name="מלבן 5">
            <a:extLst>
              <a:ext uri="{FF2B5EF4-FFF2-40B4-BE49-F238E27FC236}">
                <a16:creationId xmlns:a16="http://schemas.microsoft.com/office/drawing/2014/main" id="{C347A8A0-BD79-644B-29F5-CFBCF857253F}"/>
              </a:ext>
            </a:extLst>
          </p:cNvPr>
          <p:cNvSpPr/>
          <p:nvPr/>
        </p:nvSpPr>
        <p:spPr>
          <a:xfrm>
            <a:off x="3242494" y="2952830"/>
            <a:ext cx="5707012" cy="707886"/>
          </a:xfrm>
          <a:prstGeom prst="rect">
            <a:avLst/>
          </a:prstGeom>
          <a:noFill/>
          <a:effectLst/>
        </p:spPr>
        <p:txBody>
          <a:bodyPr wrap="none" lIns="91440" tIns="45720" rIns="91440" bIns="45720">
            <a:spAutoFit/>
          </a:bodyPr>
          <a:lstStyle/>
          <a:p>
            <a:pPr algn="ctr"/>
            <a:r>
              <a:rPr lang="he-IL" sz="4000" b="1" dirty="0">
                <a:ln w="0">
                  <a:solidFill>
                    <a:schemeClr val="accent1">
                      <a:lumMod val="75000"/>
                    </a:schemeClr>
                  </a:solidFill>
                </a:ln>
                <a:solidFill>
                  <a:schemeClr val="tx2">
                    <a:lumMod val="75000"/>
                    <a:lumOff val="25000"/>
                  </a:schemeClr>
                </a:solidFill>
                <a:effectLst>
                  <a:outerShdw blurRad="38100" dist="25400" dir="5400000" algn="ctr" rotWithShape="0">
                    <a:srgbClr val="6E747A">
                      <a:alpha val="43000"/>
                    </a:srgbClr>
                  </a:outerShdw>
                </a:effectLst>
              </a:rPr>
              <a:t>מסמך מדיניות חלופת שקד</a:t>
            </a:r>
          </a:p>
        </p:txBody>
      </p:sp>
      <p:sp>
        <p:nvSpPr>
          <p:cNvPr id="4" name="מלבן 3">
            <a:extLst>
              <a:ext uri="{FF2B5EF4-FFF2-40B4-BE49-F238E27FC236}">
                <a16:creationId xmlns:a16="http://schemas.microsoft.com/office/drawing/2014/main" id="{5ED22615-F97D-A2AD-716F-ED3CD8B02EBF}"/>
              </a:ext>
            </a:extLst>
          </p:cNvPr>
          <p:cNvSpPr/>
          <p:nvPr/>
        </p:nvSpPr>
        <p:spPr>
          <a:xfrm>
            <a:off x="5037857" y="5912225"/>
            <a:ext cx="2116285" cy="400110"/>
          </a:xfrm>
          <a:prstGeom prst="rect">
            <a:avLst/>
          </a:prstGeom>
          <a:noFill/>
          <a:effectLst/>
        </p:spPr>
        <p:txBody>
          <a:bodyPr wrap="none" lIns="91440" tIns="45720" rIns="91440" bIns="45720">
            <a:spAutoFit/>
          </a:bodyPr>
          <a:lstStyle/>
          <a:p>
            <a:pPr algn="ctr"/>
            <a:r>
              <a:rPr lang="he-IL" sz="2000" b="1" dirty="0">
                <a:ln w="0">
                  <a:solidFill>
                    <a:schemeClr val="accent1">
                      <a:lumMod val="75000"/>
                    </a:schemeClr>
                  </a:solidFill>
                </a:ln>
                <a:solidFill>
                  <a:schemeClr val="tx2">
                    <a:lumMod val="75000"/>
                    <a:lumOff val="25000"/>
                  </a:schemeClr>
                </a:solidFill>
                <a:effectLst>
                  <a:outerShdw blurRad="38100" dist="25400" dir="5400000" algn="ctr" rotWithShape="0">
                    <a:srgbClr val="6E747A">
                      <a:alpha val="43000"/>
                    </a:srgbClr>
                  </a:outerShdw>
                </a:effectLst>
              </a:rPr>
              <a:t>יוני 2026 - רחובות</a:t>
            </a:r>
          </a:p>
        </p:txBody>
      </p:sp>
    </p:spTree>
    <p:extLst>
      <p:ext uri="{BB962C8B-B14F-4D97-AF65-F5344CB8AC3E}">
        <p14:creationId xmlns:p14="http://schemas.microsoft.com/office/powerpoint/2010/main" val="1136783404"/>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a:extLst>
            <a:ext uri="{FF2B5EF4-FFF2-40B4-BE49-F238E27FC236}">
              <a16:creationId xmlns:a16="http://schemas.microsoft.com/office/drawing/2014/main" id="{5C02D878-B03C-71AA-30ED-95D558305BCB}"/>
            </a:ext>
          </a:extLst>
        </p:cNvPr>
        <p:cNvGrpSpPr/>
        <p:nvPr/>
      </p:nvGrpSpPr>
      <p:grpSpPr>
        <a:xfrm>
          <a:off x="0" y="0"/>
          <a:ext cx="0" cy="0"/>
          <a:chOff x="0" y="0"/>
          <a:chExt cx="0" cy="0"/>
        </a:xfrm>
      </p:grpSpPr>
      <p:pic>
        <p:nvPicPr>
          <p:cNvPr id="9" name="גרפיקה 8">
            <a:extLst>
              <a:ext uri="{FF2B5EF4-FFF2-40B4-BE49-F238E27FC236}">
                <a16:creationId xmlns:a16="http://schemas.microsoft.com/office/drawing/2014/main" id="{5A651895-2569-5EE9-334C-2FA49B65A43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492969" y="63375"/>
            <a:ext cx="1608496" cy="1133922"/>
          </a:xfrm>
          <a:prstGeom prst="rect">
            <a:avLst/>
          </a:prstGeom>
        </p:spPr>
      </p:pic>
      <p:pic>
        <p:nvPicPr>
          <p:cNvPr id="4" name="תמונה 3">
            <a:extLst>
              <a:ext uri="{FF2B5EF4-FFF2-40B4-BE49-F238E27FC236}">
                <a16:creationId xmlns:a16="http://schemas.microsoft.com/office/drawing/2014/main" id="{BFEDA966-97E5-563C-60E7-9FBA05C0A08B}"/>
              </a:ext>
            </a:extLst>
          </p:cNvPr>
          <p:cNvPicPr>
            <a:picLocks noChangeAspect="1"/>
          </p:cNvPicPr>
          <p:nvPr/>
        </p:nvPicPr>
        <p:blipFill>
          <a:blip r:embed="rId4">
            <a:alphaModFix amt="20000"/>
          </a:blip>
          <a:stretch>
            <a:fillRect/>
          </a:stretch>
        </p:blipFill>
        <p:spPr>
          <a:xfrm>
            <a:off x="1592000" y="63375"/>
            <a:ext cx="9115425" cy="6702518"/>
          </a:xfrm>
          <a:prstGeom prst="rect">
            <a:avLst/>
          </a:prstGeom>
          <a:ln>
            <a:noFill/>
          </a:ln>
          <a:effectLst>
            <a:softEdge rad="112500"/>
          </a:effectLst>
        </p:spPr>
      </p:pic>
      <p:sp>
        <p:nvSpPr>
          <p:cNvPr id="10" name="תיבת טקסט 9">
            <a:extLst>
              <a:ext uri="{FF2B5EF4-FFF2-40B4-BE49-F238E27FC236}">
                <a16:creationId xmlns:a16="http://schemas.microsoft.com/office/drawing/2014/main" id="{0AE0D26F-3301-A49B-3502-8D9D55583A6C}"/>
              </a:ext>
            </a:extLst>
          </p:cNvPr>
          <p:cNvSpPr txBox="1"/>
          <p:nvPr/>
        </p:nvSpPr>
        <p:spPr>
          <a:xfrm>
            <a:off x="1939143" y="1048561"/>
            <a:ext cx="8403031" cy="2000548"/>
          </a:xfrm>
          <a:prstGeom prst="rect">
            <a:avLst/>
          </a:prstGeom>
          <a:noFill/>
        </p:spPr>
        <p:txBody>
          <a:bodyPr wrap="square" rtlCol="1">
            <a:spAutoFit/>
          </a:bodyPr>
          <a:lstStyle/>
          <a:p>
            <a:pPr algn="just"/>
            <a:r>
              <a:rPr lang="he-IL" sz="2400" dirty="0">
                <a:solidFill>
                  <a:srgbClr val="002060"/>
                </a:solidFill>
              </a:rPr>
              <a:t>בימים אלו הועדה המקומית שוקדת על הכנת </a:t>
            </a:r>
            <a:r>
              <a:rPr lang="he-IL" sz="2800" b="1" dirty="0">
                <a:solidFill>
                  <a:srgbClr val="002060"/>
                </a:solidFill>
              </a:rPr>
              <a:t>תכנית </a:t>
            </a:r>
            <a:r>
              <a:rPr lang="he-IL" sz="2800" b="1" dirty="0" err="1">
                <a:solidFill>
                  <a:srgbClr val="002060"/>
                </a:solidFill>
              </a:rPr>
              <a:t>בניינית</a:t>
            </a:r>
            <a:r>
              <a:rPr lang="he-IL" sz="2800" b="1" dirty="0">
                <a:solidFill>
                  <a:srgbClr val="002060"/>
                </a:solidFill>
              </a:rPr>
              <a:t> </a:t>
            </a:r>
            <a:r>
              <a:rPr lang="he-IL" sz="2400" dirty="0">
                <a:solidFill>
                  <a:srgbClr val="002060"/>
                </a:solidFill>
              </a:rPr>
              <a:t>שתראה את כל הצרכים העירוניים כמכלול ותהווה חלופה של תכנית כוללת אחת במקום הצורך באישור </a:t>
            </a:r>
            <a:r>
              <a:rPr lang="he-IL" sz="2400" dirty="0" err="1">
                <a:solidFill>
                  <a:srgbClr val="002060"/>
                </a:solidFill>
              </a:rPr>
              <a:t>תכניות</a:t>
            </a:r>
            <a:r>
              <a:rPr lang="he-IL" sz="2400" dirty="0">
                <a:solidFill>
                  <a:srgbClr val="002060"/>
                </a:solidFill>
              </a:rPr>
              <a:t> נקודתיות ע"פ חלופת שקד.</a:t>
            </a:r>
          </a:p>
          <a:p>
            <a:pPr algn="just"/>
            <a:r>
              <a:rPr lang="he-IL" sz="2400" dirty="0">
                <a:solidFill>
                  <a:srgbClr val="002060"/>
                </a:solidFill>
              </a:rPr>
              <a:t>עם אישורה של </a:t>
            </a:r>
            <a:r>
              <a:rPr lang="he-IL" sz="2400" dirty="0" err="1">
                <a:solidFill>
                  <a:srgbClr val="002060"/>
                </a:solidFill>
              </a:rPr>
              <a:t>התכנית</a:t>
            </a:r>
            <a:r>
              <a:rPr lang="he-IL" sz="2400" dirty="0">
                <a:solidFill>
                  <a:srgbClr val="002060"/>
                </a:solidFill>
              </a:rPr>
              <a:t> </a:t>
            </a:r>
            <a:r>
              <a:rPr lang="he-IL" sz="2400" dirty="0" err="1">
                <a:solidFill>
                  <a:srgbClr val="002060"/>
                </a:solidFill>
              </a:rPr>
              <a:t>הבניינית</a:t>
            </a:r>
            <a:r>
              <a:rPr lang="he-IL" sz="2400" dirty="0">
                <a:solidFill>
                  <a:srgbClr val="002060"/>
                </a:solidFill>
              </a:rPr>
              <a:t> יוכלו יזמים להוציא היתרי בניה על-פיה ותהליך ההתחדשות יתקצר משמעותית.</a:t>
            </a:r>
            <a:endParaRPr lang="he-IL" sz="2000" dirty="0">
              <a:solidFill>
                <a:srgbClr val="002060"/>
              </a:solidFill>
            </a:endParaRPr>
          </a:p>
        </p:txBody>
      </p:sp>
      <p:sp>
        <p:nvSpPr>
          <p:cNvPr id="12" name="תיבת טקסט 11">
            <a:extLst>
              <a:ext uri="{FF2B5EF4-FFF2-40B4-BE49-F238E27FC236}">
                <a16:creationId xmlns:a16="http://schemas.microsoft.com/office/drawing/2014/main" id="{7F8CC2E7-0AD0-5BEC-EA2A-9B8C8D0E364D}"/>
              </a:ext>
            </a:extLst>
          </p:cNvPr>
          <p:cNvSpPr txBox="1"/>
          <p:nvPr/>
        </p:nvSpPr>
        <p:spPr>
          <a:xfrm>
            <a:off x="2716046" y="4184226"/>
            <a:ext cx="7269932" cy="1446550"/>
          </a:xfrm>
          <a:prstGeom prst="rect">
            <a:avLst/>
          </a:prstGeom>
          <a:noFill/>
        </p:spPr>
        <p:txBody>
          <a:bodyPr wrap="square" rtlCol="1">
            <a:spAutoFit/>
          </a:bodyPr>
          <a:lstStyle/>
          <a:p>
            <a:pPr algn="just"/>
            <a:r>
              <a:rPr lang="he-IL" sz="2000" dirty="0">
                <a:solidFill>
                  <a:srgbClr val="002060"/>
                </a:solidFill>
              </a:rPr>
              <a:t>מדיניות חלופת שקד פורסמה לציבור, התקבלו הערות מהציבור והערות שהועלו ע"י חברי מועצה שעל פיהן מוצגת המדיניות המעודכנת לאישור.</a:t>
            </a:r>
          </a:p>
          <a:p>
            <a:pPr algn="just"/>
            <a:endParaRPr lang="he-IL" sz="2000" dirty="0">
              <a:solidFill>
                <a:srgbClr val="002060"/>
              </a:solidFill>
            </a:endParaRPr>
          </a:p>
          <a:p>
            <a:pPr algn="just"/>
            <a:r>
              <a:rPr lang="he-IL" sz="2800" b="1" dirty="0">
                <a:solidFill>
                  <a:srgbClr val="002060"/>
                </a:solidFill>
              </a:rPr>
              <a:t>להלן מענה לפניות הציבור שהועלו:</a:t>
            </a:r>
            <a:endParaRPr lang="he-IL" sz="2400" b="1" dirty="0">
              <a:solidFill>
                <a:srgbClr val="002060"/>
              </a:solidFill>
            </a:endParaRPr>
          </a:p>
        </p:txBody>
      </p:sp>
    </p:spTree>
    <p:extLst>
      <p:ext uri="{BB962C8B-B14F-4D97-AF65-F5344CB8AC3E}">
        <p14:creationId xmlns:p14="http://schemas.microsoft.com/office/powerpoint/2010/main" val="3508879555"/>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a:extLst>
            <a:ext uri="{FF2B5EF4-FFF2-40B4-BE49-F238E27FC236}">
              <a16:creationId xmlns:a16="http://schemas.microsoft.com/office/drawing/2014/main" id="{E9C70588-9639-DC2F-587D-E7BF764907C5}"/>
            </a:ext>
          </a:extLst>
        </p:cNvPr>
        <p:cNvGrpSpPr/>
        <p:nvPr/>
      </p:nvGrpSpPr>
      <p:grpSpPr>
        <a:xfrm>
          <a:off x="0" y="0"/>
          <a:ext cx="0" cy="0"/>
          <a:chOff x="0" y="0"/>
          <a:chExt cx="0" cy="0"/>
        </a:xfrm>
      </p:grpSpPr>
      <p:pic>
        <p:nvPicPr>
          <p:cNvPr id="9" name="גרפיקה 8">
            <a:extLst>
              <a:ext uri="{FF2B5EF4-FFF2-40B4-BE49-F238E27FC236}">
                <a16:creationId xmlns:a16="http://schemas.microsoft.com/office/drawing/2014/main" id="{E4B34D35-9A5C-5272-C378-75F5A299A37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492969" y="63375"/>
            <a:ext cx="1608496" cy="1133922"/>
          </a:xfrm>
          <a:prstGeom prst="rect">
            <a:avLst/>
          </a:prstGeom>
        </p:spPr>
      </p:pic>
      <p:graphicFrame>
        <p:nvGraphicFramePr>
          <p:cNvPr id="3" name="טבלה 2">
            <a:extLst>
              <a:ext uri="{FF2B5EF4-FFF2-40B4-BE49-F238E27FC236}">
                <a16:creationId xmlns:a16="http://schemas.microsoft.com/office/drawing/2014/main" id="{D29B5944-6312-F254-5511-3960AAA1FE2B}"/>
              </a:ext>
            </a:extLst>
          </p:cNvPr>
          <p:cNvGraphicFramePr>
            <a:graphicFrameLocks noGrp="1"/>
          </p:cNvGraphicFramePr>
          <p:nvPr>
            <p:extLst>
              <p:ext uri="{D42A27DB-BD31-4B8C-83A1-F6EECF244321}">
                <p14:modId xmlns:p14="http://schemas.microsoft.com/office/powerpoint/2010/main" val="3909384134"/>
              </p:ext>
            </p:extLst>
          </p:nvPr>
        </p:nvGraphicFramePr>
        <p:xfrm>
          <a:off x="307818" y="1321806"/>
          <a:ext cx="11688023" cy="5221460"/>
        </p:xfrm>
        <a:graphic>
          <a:graphicData uri="http://schemas.openxmlformats.org/drawingml/2006/table">
            <a:tbl>
              <a:tblPr rtl="1" firstRow="1" bandRow="1">
                <a:tableStyleId>{5C22544A-7EE6-4342-B048-85BDC9FD1C3A}</a:tableStyleId>
              </a:tblPr>
              <a:tblGrid>
                <a:gridCol w="1506725">
                  <a:extLst>
                    <a:ext uri="{9D8B030D-6E8A-4147-A177-3AD203B41FA5}">
                      <a16:colId xmlns:a16="http://schemas.microsoft.com/office/drawing/2014/main" val="3498638441"/>
                    </a:ext>
                  </a:extLst>
                </a:gridCol>
                <a:gridCol w="3204819">
                  <a:extLst>
                    <a:ext uri="{9D8B030D-6E8A-4147-A177-3AD203B41FA5}">
                      <a16:colId xmlns:a16="http://schemas.microsoft.com/office/drawing/2014/main" val="4073134763"/>
                    </a:ext>
                  </a:extLst>
                </a:gridCol>
                <a:gridCol w="3192131">
                  <a:extLst>
                    <a:ext uri="{9D8B030D-6E8A-4147-A177-3AD203B41FA5}">
                      <a16:colId xmlns:a16="http://schemas.microsoft.com/office/drawing/2014/main" val="3937419062"/>
                    </a:ext>
                  </a:extLst>
                </a:gridCol>
                <a:gridCol w="3784348">
                  <a:extLst>
                    <a:ext uri="{9D8B030D-6E8A-4147-A177-3AD203B41FA5}">
                      <a16:colId xmlns:a16="http://schemas.microsoft.com/office/drawing/2014/main" val="1734584183"/>
                    </a:ext>
                  </a:extLst>
                </a:gridCol>
              </a:tblGrid>
              <a:tr h="466580">
                <a:tc>
                  <a:txBody>
                    <a:bodyPr/>
                    <a:lstStyle/>
                    <a:p>
                      <a:pPr rtl="1"/>
                      <a:r>
                        <a:rPr lang="he-IL" dirty="0"/>
                        <a:t>הנושא</a:t>
                      </a:r>
                    </a:p>
                  </a:txBody>
                  <a:tcPr/>
                </a:tc>
                <a:tc>
                  <a:txBody>
                    <a:bodyPr/>
                    <a:lstStyle/>
                    <a:p>
                      <a:pPr rtl="1"/>
                      <a:r>
                        <a:rPr lang="he-IL" dirty="0"/>
                        <a:t>טענת הציבור</a:t>
                      </a:r>
                    </a:p>
                  </a:txBody>
                  <a:tcPr/>
                </a:tc>
                <a:tc>
                  <a:txBody>
                    <a:bodyPr/>
                    <a:lstStyle/>
                    <a:p>
                      <a:pPr rtl="1"/>
                      <a:r>
                        <a:rPr lang="he-IL" dirty="0"/>
                        <a:t>מענה העירייה</a:t>
                      </a:r>
                    </a:p>
                  </a:txBody>
                  <a:tcPr/>
                </a:tc>
                <a:tc>
                  <a:txBody>
                    <a:bodyPr/>
                    <a:lstStyle/>
                    <a:p>
                      <a:pPr rtl="1"/>
                      <a:r>
                        <a:rPr lang="he-IL" dirty="0"/>
                        <a:t>דוגמא ויזואלית</a:t>
                      </a:r>
                    </a:p>
                  </a:txBody>
                  <a:tcPr/>
                </a:tc>
                <a:extLst>
                  <a:ext uri="{0D108BD9-81ED-4DB2-BD59-A6C34878D82A}">
                    <a16:rowId xmlns:a16="http://schemas.microsoft.com/office/drawing/2014/main" val="3614084486"/>
                  </a:ext>
                </a:extLst>
              </a:tr>
              <a:tr h="4349864">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u="none" dirty="0">
                          <a:ln w="0"/>
                          <a:solidFill>
                            <a:schemeClr val="tx2">
                              <a:lumMod val="75000"/>
                              <a:lumOff val="25000"/>
                            </a:schemeClr>
                          </a:solidFill>
                          <a:effectLst>
                            <a:outerShdw blurRad="38100" dist="19050" dir="2700000" algn="tl" rotWithShape="0">
                              <a:schemeClr val="dk1">
                                <a:alpha val="40000"/>
                              </a:schemeClr>
                            </a:outerShdw>
                          </a:effectLst>
                        </a:rPr>
                        <a:t>גובה הבניין ומספר הקומות</a:t>
                      </a:r>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ln w="0"/>
                          <a:solidFill>
                            <a:schemeClr val="tx2">
                              <a:lumMod val="75000"/>
                              <a:lumOff val="25000"/>
                            </a:schemeClr>
                          </a:solidFill>
                          <a:effectLst>
                            <a:outerShdw blurRad="38100" dist="19050" dir="2700000" algn="tl" rotWithShape="0">
                              <a:schemeClr val="dk1">
                                <a:alpha val="40000"/>
                              </a:schemeClr>
                            </a:outerShdw>
                          </a:effectLst>
                        </a:rPr>
                        <a:t>הגבלת הגובה ל-10 קומות נמוכה מידי ולא מאפשרת מימוש של זכויות או היתכנות כלכלית, במיוחד בהשוואה למדיניות הארצית.</a:t>
                      </a:r>
                    </a:p>
                    <a:p>
                      <a:pPr rtl="1"/>
                      <a:endParaRPr lang="he-IL" dirty="0"/>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ln w="0"/>
                          <a:solidFill>
                            <a:schemeClr val="tx2">
                              <a:lumMod val="75000"/>
                              <a:lumOff val="25000"/>
                            </a:schemeClr>
                          </a:solidFill>
                          <a:effectLst>
                            <a:outerShdw blurRad="38100" dist="19050" dir="2700000" algn="tl" rotWithShape="0">
                              <a:schemeClr val="dk1">
                                <a:alpha val="40000"/>
                              </a:schemeClr>
                            </a:outerShdw>
                          </a:effectLst>
                        </a:rPr>
                        <a:t>מדיניות העירייה בנושא, בדומה לערים אחרות, קובעת את מספר הקומות כדי לשמור על איכות התכנון ברחוב ובמגרש. המטרה היא להבטיח רחובות עם אור שמש, אוורור ומקום לעצים, ולמנוע עומס חזותי ותשתיתי כבד מידי ברחובות צרים. אנו מבינים שיהיו מקרי קצה שבהם הגבלת הגובה מקשה על הרווחיות, עם זאת, מטרת המדיניות היא לקבוע סטנדרט נכון לרוב העיר ולא לאשר תכנון לקוי עבור מגרש ספציפי, כשבמקרים אלו ניתן לבחון פתרונות כמו ניוד זכויות, איחוד מגרשים, עיבוי או תוספת ממ"דים בלבד.</a:t>
                      </a:r>
                      <a:endParaRPr lang="he-IL" b="0" cap="none" spc="0" dirty="0">
                        <a:ln w="0"/>
                        <a:solidFill>
                          <a:schemeClr val="tx2">
                            <a:lumMod val="75000"/>
                            <a:lumOff val="25000"/>
                          </a:schemeClr>
                        </a:solidFill>
                        <a:effectLst>
                          <a:outerShdw blurRad="38100" dist="19050" dir="2700000" algn="tl" rotWithShape="0">
                            <a:schemeClr val="dk1">
                              <a:alpha val="40000"/>
                            </a:schemeClr>
                          </a:outerShdw>
                        </a:effectLst>
                      </a:endParaRPr>
                    </a:p>
                  </a:txBody>
                  <a:tcPr/>
                </a:tc>
                <a:tc>
                  <a:txBody>
                    <a:bodyPr/>
                    <a:lstStyle/>
                    <a:p>
                      <a:pPr rtl="1"/>
                      <a:endParaRPr lang="he-IL" dirty="0"/>
                    </a:p>
                  </a:txBody>
                  <a:tcPr/>
                </a:tc>
                <a:extLst>
                  <a:ext uri="{0D108BD9-81ED-4DB2-BD59-A6C34878D82A}">
                    <a16:rowId xmlns:a16="http://schemas.microsoft.com/office/drawing/2014/main" val="3323431658"/>
                  </a:ext>
                </a:extLst>
              </a:tr>
            </a:tbl>
          </a:graphicData>
        </a:graphic>
      </p:graphicFrame>
      <p:pic>
        <p:nvPicPr>
          <p:cNvPr id="4" name="תמונה 3">
            <a:extLst>
              <a:ext uri="{FF2B5EF4-FFF2-40B4-BE49-F238E27FC236}">
                <a16:creationId xmlns:a16="http://schemas.microsoft.com/office/drawing/2014/main" id="{CEB5D0E3-3904-0EF5-B1B9-BBE29151176C}"/>
              </a:ext>
            </a:extLst>
          </p:cNvPr>
          <p:cNvPicPr>
            <a:picLocks noChangeAspect="1"/>
          </p:cNvPicPr>
          <p:nvPr/>
        </p:nvPicPr>
        <p:blipFill>
          <a:blip r:embed="rId4"/>
          <a:srcRect l="9002" t="8215" r="8976" b="8215"/>
          <a:stretch>
            <a:fillRect/>
          </a:stretch>
        </p:blipFill>
        <p:spPr>
          <a:xfrm>
            <a:off x="10844040" y="3552612"/>
            <a:ext cx="906354" cy="923455"/>
          </a:xfrm>
          <a:prstGeom prst="rect">
            <a:avLst/>
          </a:prstGeom>
        </p:spPr>
      </p:pic>
      <p:pic>
        <p:nvPicPr>
          <p:cNvPr id="6" name="Picture 2">
            <a:extLst>
              <a:ext uri="{FF2B5EF4-FFF2-40B4-BE49-F238E27FC236}">
                <a16:creationId xmlns:a16="http://schemas.microsoft.com/office/drawing/2014/main" id="{9E20436E-7098-C081-603A-40165C8B28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994" y="2444206"/>
            <a:ext cx="3319709" cy="31402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752613"/>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a:extLst>
            <a:ext uri="{FF2B5EF4-FFF2-40B4-BE49-F238E27FC236}">
              <a16:creationId xmlns:a16="http://schemas.microsoft.com/office/drawing/2014/main" id="{3FBE275B-8857-A61C-0CAA-132794ECB76C}"/>
            </a:ext>
          </a:extLst>
        </p:cNvPr>
        <p:cNvGrpSpPr/>
        <p:nvPr/>
      </p:nvGrpSpPr>
      <p:grpSpPr>
        <a:xfrm>
          <a:off x="0" y="0"/>
          <a:ext cx="0" cy="0"/>
          <a:chOff x="0" y="0"/>
          <a:chExt cx="0" cy="0"/>
        </a:xfrm>
      </p:grpSpPr>
      <p:pic>
        <p:nvPicPr>
          <p:cNvPr id="9" name="גרפיקה 8">
            <a:extLst>
              <a:ext uri="{FF2B5EF4-FFF2-40B4-BE49-F238E27FC236}">
                <a16:creationId xmlns:a16="http://schemas.microsoft.com/office/drawing/2014/main" id="{16D70640-82D4-1725-5797-2B22FBD72D2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492969" y="63375"/>
            <a:ext cx="1608496" cy="1133922"/>
          </a:xfrm>
          <a:prstGeom prst="rect">
            <a:avLst/>
          </a:prstGeom>
        </p:spPr>
      </p:pic>
      <p:graphicFrame>
        <p:nvGraphicFramePr>
          <p:cNvPr id="3" name="טבלה 2">
            <a:extLst>
              <a:ext uri="{FF2B5EF4-FFF2-40B4-BE49-F238E27FC236}">
                <a16:creationId xmlns:a16="http://schemas.microsoft.com/office/drawing/2014/main" id="{E3F960B9-D2D3-E481-07CD-25E7810A9069}"/>
              </a:ext>
            </a:extLst>
          </p:cNvPr>
          <p:cNvGraphicFramePr>
            <a:graphicFrameLocks noGrp="1"/>
          </p:cNvGraphicFramePr>
          <p:nvPr>
            <p:extLst>
              <p:ext uri="{D42A27DB-BD31-4B8C-83A1-F6EECF244321}">
                <p14:modId xmlns:p14="http://schemas.microsoft.com/office/powerpoint/2010/main" val="3649960515"/>
              </p:ext>
            </p:extLst>
          </p:nvPr>
        </p:nvGraphicFramePr>
        <p:xfrm>
          <a:off x="334978" y="1293358"/>
          <a:ext cx="11644769" cy="5062175"/>
        </p:xfrm>
        <a:graphic>
          <a:graphicData uri="http://schemas.openxmlformats.org/drawingml/2006/table">
            <a:tbl>
              <a:tblPr rtl="1" firstRow="1" bandRow="1">
                <a:tableStyleId>{5C22544A-7EE6-4342-B048-85BDC9FD1C3A}</a:tableStyleId>
              </a:tblPr>
              <a:tblGrid>
                <a:gridCol w="1488311">
                  <a:extLst>
                    <a:ext uri="{9D8B030D-6E8A-4147-A177-3AD203B41FA5}">
                      <a16:colId xmlns:a16="http://schemas.microsoft.com/office/drawing/2014/main" val="3498638441"/>
                    </a:ext>
                  </a:extLst>
                </a:gridCol>
                <a:gridCol w="2832204">
                  <a:extLst>
                    <a:ext uri="{9D8B030D-6E8A-4147-A177-3AD203B41FA5}">
                      <a16:colId xmlns:a16="http://schemas.microsoft.com/office/drawing/2014/main" val="4073134763"/>
                    </a:ext>
                  </a:extLst>
                </a:gridCol>
                <a:gridCol w="3449371">
                  <a:extLst>
                    <a:ext uri="{9D8B030D-6E8A-4147-A177-3AD203B41FA5}">
                      <a16:colId xmlns:a16="http://schemas.microsoft.com/office/drawing/2014/main" val="3937419062"/>
                    </a:ext>
                  </a:extLst>
                </a:gridCol>
                <a:gridCol w="3874883">
                  <a:extLst>
                    <a:ext uri="{9D8B030D-6E8A-4147-A177-3AD203B41FA5}">
                      <a16:colId xmlns:a16="http://schemas.microsoft.com/office/drawing/2014/main" val="1734584183"/>
                    </a:ext>
                  </a:extLst>
                </a:gridCol>
              </a:tblGrid>
              <a:tr h="490385">
                <a:tc>
                  <a:txBody>
                    <a:bodyPr/>
                    <a:lstStyle/>
                    <a:p>
                      <a:pPr rtl="1"/>
                      <a:r>
                        <a:rPr lang="he-IL" dirty="0"/>
                        <a:t>הנושא</a:t>
                      </a:r>
                    </a:p>
                  </a:txBody>
                  <a:tcPr/>
                </a:tc>
                <a:tc>
                  <a:txBody>
                    <a:bodyPr/>
                    <a:lstStyle/>
                    <a:p>
                      <a:pPr rtl="1"/>
                      <a:r>
                        <a:rPr lang="he-IL" dirty="0"/>
                        <a:t>טענת הציבור</a:t>
                      </a:r>
                    </a:p>
                  </a:txBody>
                  <a:tcPr/>
                </a:tc>
                <a:tc>
                  <a:txBody>
                    <a:bodyPr/>
                    <a:lstStyle/>
                    <a:p>
                      <a:pPr rtl="1"/>
                      <a:r>
                        <a:rPr lang="he-IL" dirty="0"/>
                        <a:t>מענה העירייה</a:t>
                      </a:r>
                    </a:p>
                  </a:txBody>
                  <a:tcPr/>
                </a:tc>
                <a:tc>
                  <a:txBody>
                    <a:bodyPr/>
                    <a:lstStyle/>
                    <a:p>
                      <a:pPr rtl="1"/>
                      <a:r>
                        <a:rPr lang="he-IL" dirty="0"/>
                        <a:t>דוגמא ויזואלית</a:t>
                      </a:r>
                    </a:p>
                  </a:txBody>
                  <a:tcPr/>
                </a:tc>
                <a:extLst>
                  <a:ext uri="{0D108BD9-81ED-4DB2-BD59-A6C34878D82A}">
                    <a16:rowId xmlns:a16="http://schemas.microsoft.com/office/drawing/2014/main" val="3614084486"/>
                  </a:ext>
                </a:extLst>
              </a:tr>
              <a:tr h="4571790">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u="none" dirty="0">
                          <a:ln w="0"/>
                          <a:solidFill>
                            <a:schemeClr val="tx2">
                              <a:lumMod val="75000"/>
                              <a:lumOff val="25000"/>
                            </a:schemeClr>
                          </a:solidFill>
                          <a:effectLst>
                            <a:outerShdw blurRad="38100" dist="19050" dir="2700000" algn="tl" rotWithShape="0">
                              <a:schemeClr val="dk1">
                                <a:alpha val="40000"/>
                              </a:schemeClr>
                            </a:outerShdw>
                          </a:effectLst>
                        </a:rPr>
                        <a:t>קווי בניין ונסיגות</a:t>
                      </a:r>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0" cap="none" spc="0" dirty="0">
                          <a:ln w="0"/>
                          <a:solidFill>
                            <a:schemeClr val="tx2">
                              <a:lumMod val="75000"/>
                              <a:lumOff val="25000"/>
                            </a:schemeClr>
                          </a:solidFill>
                          <a:effectLst>
                            <a:outerShdw blurRad="38100" dist="19050" dir="2700000" algn="tl" rotWithShape="0">
                              <a:schemeClr val="dk1">
                                <a:alpha val="40000"/>
                              </a:schemeClr>
                            </a:outerShdw>
                          </a:effectLst>
                        </a:rPr>
                        <a:t>קווי הבניין (קדמי 4 מ', צדדיים 3.5 מ') נוקשים מידי ומקשים על התכנון, במיוחד ברחובות צרים שבהם מתבצעות הפקעות לטובת הרחבת הדרך.</a:t>
                      </a:r>
                    </a:p>
                  </a:txBody>
                  <a:tcPr/>
                </a:tc>
                <a:tc>
                  <a:txBody>
                    <a:bodyPr/>
                    <a:lstStyle/>
                    <a:p>
                      <a:r>
                        <a:rPr lang="he-IL" dirty="0">
                          <a:ln w="0"/>
                          <a:solidFill>
                            <a:schemeClr val="tx2">
                              <a:lumMod val="75000"/>
                              <a:lumOff val="25000"/>
                            </a:schemeClr>
                          </a:solidFill>
                          <a:effectLst>
                            <a:outerShdw blurRad="38100" dist="19050" dir="2700000" algn="tl" rotWithShape="0">
                              <a:schemeClr val="dk1">
                                <a:alpha val="40000"/>
                              </a:schemeClr>
                            </a:outerShdw>
                          </a:effectLst>
                        </a:rPr>
                        <a:t>קביעת קווי הבניין והנסיגות במסמך המדיניות גובשה מתוך מטרה לייצר מרחב ציבורי איכותי, והיא מהווה הקלה משמעותית בהשוואה להוראות תכנית </a:t>
                      </a:r>
                      <a:r>
                        <a:rPr lang="he-IL" dirty="0" err="1">
                          <a:ln w="0"/>
                          <a:solidFill>
                            <a:schemeClr val="tx2">
                              <a:lumMod val="75000"/>
                              <a:lumOff val="25000"/>
                            </a:schemeClr>
                          </a:solidFill>
                          <a:effectLst>
                            <a:outerShdw blurRad="38100" dist="19050" dir="2700000" algn="tl" rotWithShape="0">
                              <a:schemeClr val="dk1">
                                <a:alpha val="40000"/>
                              </a:schemeClr>
                            </a:outerShdw>
                          </a:effectLst>
                        </a:rPr>
                        <a:t>רח</a:t>
                      </a:r>
                      <a:r>
                        <a:rPr lang="he-IL" dirty="0">
                          <a:ln w="0"/>
                          <a:solidFill>
                            <a:schemeClr val="tx2">
                              <a:lumMod val="75000"/>
                              <a:lumOff val="25000"/>
                            </a:schemeClr>
                          </a:solidFill>
                          <a:effectLst>
                            <a:outerShdw blurRad="38100" dist="19050" dir="2700000" algn="tl" rotWithShape="0">
                              <a:schemeClr val="dk1">
                                <a:alpha val="40000"/>
                              </a:schemeClr>
                            </a:outerShdw>
                          </a:effectLst>
                        </a:rPr>
                        <a:t>/2000/</a:t>
                      </a:r>
                      <a:r>
                        <a:rPr lang="he-IL" dirty="0" err="1">
                          <a:ln w="0"/>
                          <a:solidFill>
                            <a:schemeClr val="tx2">
                              <a:lumMod val="75000"/>
                              <a:lumOff val="25000"/>
                            </a:schemeClr>
                          </a:solidFill>
                          <a:effectLst>
                            <a:outerShdw blurRad="38100" dist="19050" dir="2700000" algn="tl" rotWithShape="0">
                              <a:schemeClr val="dk1">
                                <a:alpha val="40000"/>
                              </a:schemeClr>
                            </a:outerShdw>
                          </a:effectLst>
                        </a:rPr>
                        <a:t>טז</a:t>
                      </a:r>
                      <a:r>
                        <a:rPr lang="he-IL" dirty="0">
                          <a:ln w="0"/>
                          <a:solidFill>
                            <a:schemeClr val="tx2">
                              <a:lumMod val="75000"/>
                              <a:lumOff val="25000"/>
                            </a:schemeClr>
                          </a:solidFill>
                          <a:effectLst>
                            <a:outerShdw blurRad="38100" dist="19050" dir="2700000" algn="tl" rotWithShape="0">
                              <a:schemeClr val="dk1">
                                <a:alpha val="40000"/>
                              </a:schemeClr>
                            </a:outerShdw>
                          </a:effectLst>
                        </a:rPr>
                        <a:t>/2 וכן למדיניות שאומצה בערים מקבילות. בעוד </a:t>
                      </a:r>
                      <a:r>
                        <a:rPr lang="he-IL" dirty="0" err="1">
                          <a:ln w="0"/>
                          <a:solidFill>
                            <a:schemeClr val="tx2">
                              <a:lumMod val="75000"/>
                              <a:lumOff val="25000"/>
                            </a:schemeClr>
                          </a:solidFill>
                          <a:effectLst>
                            <a:outerShdw blurRad="38100" dist="19050" dir="2700000" algn="tl" rotWithShape="0">
                              <a:schemeClr val="dk1">
                                <a:alpha val="40000"/>
                              </a:schemeClr>
                            </a:outerShdw>
                          </a:effectLst>
                        </a:rPr>
                        <a:t>שהתכניות</a:t>
                      </a:r>
                      <a:r>
                        <a:rPr lang="he-IL" dirty="0">
                          <a:ln w="0"/>
                          <a:solidFill>
                            <a:schemeClr val="tx2">
                              <a:lumMod val="75000"/>
                              <a:lumOff val="25000"/>
                            </a:schemeClr>
                          </a:solidFill>
                          <a:effectLst>
                            <a:outerShdw blurRad="38100" dist="19050" dir="2700000" algn="tl" rotWithShape="0">
                              <a:schemeClr val="dk1">
                                <a:alpha val="40000"/>
                              </a:schemeClr>
                            </a:outerShdw>
                          </a:effectLst>
                        </a:rPr>
                        <a:t> התקפות בעיר נקטו בקווי בניין שמרניים יותר, המדיניות הנוכחית מציעה גישה גמישה המותאמת לצרכי תיקון 139 ומאפשרת ניצול טוב יותר של המגרש.</a:t>
                      </a:r>
                    </a:p>
                    <a:p>
                      <a:r>
                        <a:rPr lang="he-IL" dirty="0">
                          <a:ln w="0"/>
                          <a:solidFill>
                            <a:schemeClr val="tx2">
                              <a:lumMod val="75000"/>
                              <a:lumOff val="25000"/>
                            </a:schemeClr>
                          </a:solidFill>
                          <a:effectLst>
                            <a:outerShdw blurRad="38100" dist="19050" dir="2700000" algn="tl" rotWithShape="0">
                              <a:schemeClr val="dk1">
                                <a:alpha val="40000"/>
                              </a:schemeClr>
                            </a:outerShdw>
                          </a:effectLst>
                        </a:rPr>
                        <a:t>בנוסף, הועדה החליטה לבטל את ההחרגות </a:t>
                      </a:r>
                      <a:r>
                        <a:rPr lang="he-IL" dirty="0" err="1">
                          <a:ln w="0"/>
                          <a:solidFill>
                            <a:schemeClr val="tx2">
                              <a:lumMod val="75000"/>
                              <a:lumOff val="25000"/>
                            </a:schemeClr>
                          </a:solidFill>
                          <a:effectLst>
                            <a:outerShdw blurRad="38100" dist="19050" dir="2700000" algn="tl" rotWithShape="0">
                              <a:schemeClr val="dk1">
                                <a:alpha val="40000"/>
                              </a:schemeClr>
                            </a:outerShdw>
                          </a:effectLst>
                        </a:rPr>
                        <a:t>בקוי</a:t>
                      </a:r>
                      <a:r>
                        <a:rPr lang="he-IL" dirty="0">
                          <a:ln w="0"/>
                          <a:solidFill>
                            <a:schemeClr val="tx2">
                              <a:lumMod val="75000"/>
                              <a:lumOff val="25000"/>
                            </a:schemeClr>
                          </a:solidFill>
                          <a:effectLst>
                            <a:outerShdw blurRad="38100" dist="19050" dir="2700000" algn="tl" rotWithShape="0">
                              <a:schemeClr val="dk1">
                                <a:alpha val="40000"/>
                              </a:schemeClr>
                            </a:outerShdw>
                          </a:effectLst>
                        </a:rPr>
                        <a:t> הבניין ולאפשר בניה </a:t>
                      </a:r>
                      <a:r>
                        <a:rPr lang="he-IL" b="1" dirty="0">
                          <a:ln w="0"/>
                          <a:solidFill>
                            <a:schemeClr val="tx2">
                              <a:lumMod val="75000"/>
                              <a:lumOff val="25000"/>
                            </a:schemeClr>
                          </a:solidFill>
                          <a:effectLst>
                            <a:outerShdw blurRad="38100" dist="19050" dir="2700000" algn="tl" rotWithShape="0">
                              <a:schemeClr val="dk1">
                                <a:alpha val="40000"/>
                              </a:schemeClr>
                            </a:outerShdw>
                          </a:effectLst>
                        </a:rPr>
                        <a:t>בקו בניין צידי של עד 3 מטרים</a:t>
                      </a:r>
                      <a:r>
                        <a:rPr lang="he-IL" dirty="0">
                          <a:ln w="0"/>
                          <a:solidFill>
                            <a:schemeClr val="tx2">
                              <a:lumMod val="75000"/>
                              <a:lumOff val="25000"/>
                            </a:schemeClr>
                          </a:solidFill>
                          <a:effectLst>
                            <a:outerShdw blurRad="38100" dist="19050" dir="2700000" algn="tl" rotWithShape="0">
                              <a:schemeClr val="dk1">
                                <a:alpha val="40000"/>
                              </a:schemeClr>
                            </a:outerShdw>
                          </a:effectLst>
                        </a:rPr>
                        <a:t> לכל המגרשים במסגרת חלופת שקד.</a:t>
                      </a:r>
                    </a:p>
                  </a:txBody>
                  <a:tcPr/>
                </a:tc>
                <a:tc>
                  <a:txBody>
                    <a:bodyPr/>
                    <a:lstStyle/>
                    <a:p>
                      <a:pPr rtl="1"/>
                      <a:endParaRPr lang="he-IL" dirty="0"/>
                    </a:p>
                  </a:txBody>
                  <a:tcPr/>
                </a:tc>
                <a:extLst>
                  <a:ext uri="{0D108BD9-81ED-4DB2-BD59-A6C34878D82A}">
                    <a16:rowId xmlns:a16="http://schemas.microsoft.com/office/drawing/2014/main" val="3323431658"/>
                  </a:ext>
                </a:extLst>
              </a:tr>
            </a:tbl>
          </a:graphicData>
        </a:graphic>
      </p:graphicFrame>
      <p:pic>
        <p:nvPicPr>
          <p:cNvPr id="5" name="תמונה 4">
            <a:extLst>
              <a:ext uri="{FF2B5EF4-FFF2-40B4-BE49-F238E27FC236}">
                <a16:creationId xmlns:a16="http://schemas.microsoft.com/office/drawing/2014/main" id="{E63BAC0D-057E-6EFC-D6AE-683A8773C369}"/>
              </a:ext>
            </a:extLst>
          </p:cNvPr>
          <p:cNvPicPr>
            <a:picLocks noChangeAspect="1"/>
          </p:cNvPicPr>
          <p:nvPr/>
        </p:nvPicPr>
        <p:blipFill>
          <a:blip r:embed="rId4"/>
          <a:srcRect t="4200"/>
          <a:stretch>
            <a:fillRect/>
          </a:stretch>
        </p:blipFill>
        <p:spPr>
          <a:xfrm>
            <a:off x="2051023" y="3782084"/>
            <a:ext cx="2194139" cy="2586790"/>
          </a:xfrm>
          <a:prstGeom prst="rect">
            <a:avLst/>
          </a:prstGeom>
          <a:ln>
            <a:noFill/>
          </a:ln>
          <a:effectLst>
            <a:softEdge rad="112500"/>
          </a:effectLst>
        </p:spPr>
      </p:pic>
      <p:pic>
        <p:nvPicPr>
          <p:cNvPr id="144" name="תמונה 143">
            <a:extLst>
              <a:ext uri="{FF2B5EF4-FFF2-40B4-BE49-F238E27FC236}">
                <a16:creationId xmlns:a16="http://schemas.microsoft.com/office/drawing/2014/main" id="{2C6C3951-370A-AEE3-BAFF-98064E1708C0}"/>
              </a:ext>
            </a:extLst>
          </p:cNvPr>
          <p:cNvPicPr>
            <a:picLocks noChangeAspect="1"/>
          </p:cNvPicPr>
          <p:nvPr/>
        </p:nvPicPr>
        <p:blipFill>
          <a:blip r:embed="rId5"/>
          <a:srcRect l="56574" r="2493" b="6918"/>
          <a:stretch>
            <a:fillRect/>
          </a:stretch>
        </p:blipFill>
        <p:spPr>
          <a:xfrm>
            <a:off x="353204" y="1913964"/>
            <a:ext cx="2114093" cy="2586790"/>
          </a:xfrm>
          <a:prstGeom prst="rect">
            <a:avLst/>
          </a:prstGeom>
        </p:spPr>
      </p:pic>
      <p:pic>
        <p:nvPicPr>
          <p:cNvPr id="11" name="תמונה 10">
            <a:extLst>
              <a:ext uri="{FF2B5EF4-FFF2-40B4-BE49-F238E27FC236}">
                <a16:creationId xmlns:a16="http://schemas.microsoft.com/office/drawing/2014/main" id="{795209C7-488D-4C19-FF5D-AA75E53DAD75}"/>
              </a:ext>
            </a:extLst>
          </p:cNvPr>
          <p:cNvPicPr>
            <a:picLocks noChangeAspect="1"/>
          </p:cNvPicPr>
          <p:nvPr/>
        </p:nvPicPr>
        <p:blipFill>
          <a:blip r:embed="rId6"/>
          <a:srcRect l="6808" t="8048" r="7455" b="8382"/>
          <a:stretch>
            <a:fillRect/>
          </a:stretch>
        </p:blipFill>
        <p:spPr>
          <a:xfrm>
            <a:off x="10835684" y="3624292"/>
            <a:ext cx="923066" cy="899740"/>
          </a:xfrm>
          <a:prstGeom prst="rect">
            <a:avLst/>
          </a:prstGeom>
        </p:spPr>
      </p:pic>
    </p:spTree>
    <p:extLst>
      <p:ext uri="{BB962C8B-B14F-4D97-AF65-F5344CB8AC3E}">
        <p14:creationId xmlns:p14="http://schemas.microsoft.com/office/powerpoint/2010/main" val="2579831511"/>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a:extLst>
            <a:ext uri="{FF2B5EF4-FFF2-40B4-BE49-F238E27FC236}">
              <a16:creationId xmlns:a16="http://schemas.microsoft.com/office/drawing/2014/main" id="{4F412029-51CC-FDD8-33EE-A5004014F901}"/>
            </a:ext>
          </a:extLst>
        </p:cNvPr>
        <p:cNvGrpSpPr/>
        <p:nvPr/>
      </p:nvGrpSpPr>
      <p:grpSpPr>
        <a:xfrm>
          <a:off x="0" y="0"/>
          <a:ext cx="0" cy="0"/>
          <a:chOff x="0" y="0"/>
          <a:chExt cx="0" cy="0"/>
        </a:xfrm>
      </p:grpSpPr>
      <p:pic>
        <p:nvPicPr>
          <p:cNvPr id="9" name="גרפיקה 8">
            <a:extLst>
              <a:ext uri="{FF2B5EF4-FFF2-40B4-BE49-F238E27FC236}">
                <a16:creationId xmlns:a16="http://schemas.microsoft.com/office/drawing/2014/main" id="{EFD11914-67D8-4EF3-70F8-9E2B9C76ADD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492969" y="63375"/>
            <a:ext cx="1608496" cy="1133922"/>
          </a:xfrm>
          <a:prstGeom prst="rect">
            <a:avLst/>
          </a:prstGeom>
        </p:spPr>
      </p:pic>
      <p:graphicFrame>
        <p:nvGraphicFramePr>
          <p:cNvPr id="3" name="טבלה 2">
            <a:extLst>
              <a:ext uri="{FF2B5EF4-FFF2-40B4-BE49-F238E27FC236}">
                <a16:creationId xmlns:a16="http://schemas.microsoft.com/office/drawing/2014/main" id="{1327D7FC-404A-9A29-3068-A62491A44F7E}"/>
              </a:ext>
            </a:extLst>
          </p:cNvPr>
          <p:cNvGraphicFramePr>
            <a:graphicFrameLocks noGrp="1"/>
          </p:cNvGraphicFramePr>
          <p:nvPr>
            <p:extLst>
              <p:ext uri="{D42A27DB-BD31-4B8C-83A1-F6EECF244321}">
                <p14:modId xmlns:p14="http://schemas.microsoft.com/office/powerpoint/2010/main" val="1389813686"/>
              </p:ext>
            </p:extLst>
          </p:nvPr>
        </p:nvGraphicFramePr>
        <p:xfrm>
          <a:off x="334978" y="1293358"/>
          <a:ext cx="11644769" cy="5342832"/>
        </p:xfrm>
        <a:graphic>
          <a:graphicData uri="http://schemas.openxmlformats.org/drawingml/2006/table">
            <a:tbl>
              <a:tblPr rtl="1" firstRow="1" bandRow="1">
                <a:tableStyleId>{5C22544A-7EE6-4342-B048-85BDC9FD1C3A}</a:tableStyleId>
              </a:tblPr>
              <a:tblGrid>
                <a:gridCol w="1488311">
                  <a:extLst>
                    <a:ext uri="{9D8B030D-6E8A-4147-A177-3AD203B41FA5}">
                      <a16:colId xmlns:a16="http://schemas.microsoft.com/office/drawing/2014/main" val="3498638441"/>
                    </a:ext>
                  </a:extLst>
                </a:gridCol>
                <a:gridCol w="3165653">
                  <a:extLst>
                    <a:ext uri="{9D8B030D-6E8A-4147-A177-3AD203B41FA5}">
                      <a16:colId xmlns:a16="http://schemas.microsoft.com/office/drawing/2014/main" val="4073134763"/>
                    </a:ext>
                  </a:extLst>
                </a:gridCol>
                <a:gridCol w="3115922">
                  <a:extLst>
                    <a:ext uri="{9D8B030D-6E8A-4147-A177-3AD203B41FA5}">
                      <a16:colId xmlns:a16="http://schemas.microsoft.com/office/drawing/2014/main" val="3937419062"/>
                    </a:ext>
                  </a:extLst>
                </a:gridCol>
                <a:gridCol w="3874883">
                  <a:extLst>
                    <a:ext uri="{9D8B030D-6E8A-4147-A177-3AD203B41FA5}">
                      <a16:colId xmlns:a16="http://schemas.microsoft.com/office/drawing/2014/main" val="1734584183"/>
                    </a:ext>
                  </a:extLst>
                </a:gridCol>
              </a:tblGrid>
              <a:tr h="517573">
                <a:tc>
                  <a:txBody>
                    <a:bodyPr/>
                    <a:lstStyle/>
                    <a:p>
                      <a:pPr rtl="1"/>
                      <a:r>
                        <a:rPr lang="he-IL" dirty="0"/>
                        <a:t>הנושא</a:t>
                      </a:r>
                    </a:p>
                  </a:txBody>
                  <a:tcPr/>
                </a:tc>
                <a:tc>
                  <a:txBody>
                    <a:bodyPr/>
                    <a:lstStyle/>
                    <a:p>
                      <a:pPr rtl="1"/>
                      <a:r>
                        <a:rPr lang="he-IL" dirty="0"/>
                        <a:t>טענת הציבור</a:t>
                      </a:r>
                    </a:p>
                  </a:txBody>
                  <a:tcPr/>
                </a:tc>
                <a:tc>
                  <a:txBody>
                    <a:bodyPr/>
                    <a:lstStyle/>
                    <a:p>
                      <a:pPr rtl="1"/>
                      <a:r>
                        <a:rPr lang="he-IL" dirty="0"/>
                        <a:t>מענה העירייה</a:t>
                      </a:r>
                    </a:p>
                  </a:txBody>
                  <a:tcPr/>
                </a:tc>
                <a:tc>
                  <a:txBody>
                    <a:bodyPr/>
                    <a:lstStyle/>
                    <a:p>
                      <a:pPr rtl="1"/>
                      <a:r>
                        <a:rPr lang="he-IL" dirty="0"/>
                        <a:t>דוגמא ויזואלית</a:t>
                      </a:r>
                    </a:p>
                  </a:txBody>
                  <a:tcPr/>
                </a:tc>
                <a:extLst>
                  <a:ext uri="{0D108BD9-81ED-4DB2-BD59-A6C34878D82A}">
                    <a16:rowId xmlns:a16="http://schemas.microsoft.com/office/drawing/2014/main" val="3614084486"/>
                  </a:ext>
                </a:extLst>
              </a:tr>
              <a:tr h="4825259">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u="none" dirty="0">
                          <a:ln w="0"/>
                          <a:solidFill>
                            <a:schemeClr val="tx2">
                              <a:lumMod val="75000"/>
                              <a:lumOff val="25000"/>
                            </a:schemeClr>
                          </a:solidFill>
                          <a:effectLst>
                            <a:outerShdw blurRad="38100" dist="19050" dir="2700000" algn="tl" rotWithShape="0">
                              <a:schemeClr val="dk1">
                                <a:alpha val="40000"/>
                              </a:schemeClr>
                            </a:outerShdw>
                          </a:effectLst>
                        </a:rPr>
                        <a:t>מכפילי שטח</a:t>
                      </a:r>
                    </a:p>
                  </a:txBody>
                  <a:tcPr/>
                </a:tc>
                <a:tc>
                  <a:txBody>
                    <a:bodyPr/>
                    <a:lstStyle/>
                    <a:p>
                      <a:r>
                        <a:rPr lang="he-IL" dirty="0">
                          <a:ln w="0"/>
                          <a:solidFill>
                            <a:schemeClr val="tx2">
                              <a:lumMod val="75000"/>
                              <a:lumOff val="25000"/>
                            </a:schemeClr>
                          </a:solidFill>
                          <a:effectLst>
                            <a:outerShdw blurRad="38100" dist="19050" dir="2700000" algn="tl" rotWithShape="0">
                              <a:schemeClr val="dk1">
                                <a:alpha val="40000"/>
                              </a:schemeClr>
                            </a:outerShdw>
                          </a:effectLst>
                        </a:rPr>
                        <a:t>המכפילים המוצעים ומנגנון החריגים אינם מתחשבים במציאות בשטח מה שהופך את הפרויקטים לבלתי כלכליים.</a:t>
                      </a:r>
                      <a:endParaRPr lang="he-IL" b="0" cap="none" spc="0" dirty="0">
                        <a:ln w="0"/>
                        <a:solidFill>
                          <a:schemeClr val="tx2">
                            <a:lumMod val="75000"/>
                            <a:lumOff val="25000"/>
                          </a:schemeClr>
                        </a:solidFill>
                        <a:effectLst>
                          <a:outerShdw blurRad="38100" dist="19050" dir="2700000" algn="tl" rotWithShape="0">
                            <a:schemeClr val="dk1">
                              <a:alpha val="40000"/>
                            </a:schemeClr>
                          </a:outerShdw>
                        </a:effectLst>
                      </a:endParaRPr>
                    </a:p>
                  </a:txBody>
                  <a:tcPr/>
                </a:tc>
                <a:tc>
                  <a:txBody>
                    <a:bodyPr/>
                    <a:lstStyle/>
                    <a:p>
                      <a:r>
                        <a:rPr lang="he-IL" dirty="0">
                          <a:ln w="0"/>
                          <a:solidFill>
                            <a:schemeClr val="tx2">
                              <a:lumMod val="75000"/>
                              <a:lumOff val="25000"/>
                            </a:schemeClr>
                          </a:solidFill>
                          <a:effectLst>
                            <a:outerShdw blurRad="38100" dist="19050" dir="2700000" algn="tl" rotWithShape="0">
                              <a:schemeClr val="dk1">
                                <a:alpha val="40000"/>
                              </a:schemeClr>
                            </a:outerShdw>
                          </a:effectLst>
                        </a:rPr>
                        <a:t>נושא מכפילי השטח נבחן מחדש ו</a:t>
                      </a:r>
                      <a:r>
                        <a:rPr lang="he-IL" sz="1800" kern="1200" dirty="0">
                          <a:ln w="0"/>
                          <a:solidFill>
                            <a:schemeClr val="tx2">
                              <a:lumMod val="75000"/>
                              <a:lumOff val="25000"/>
                            </a:schemeClr>
                          </a:solidFill>
                          <a:effectLst>
                            <a:outerShdw blurRad="38100" dist="19050" dir="2700000" algn="tl" rotWithShape="0">
                              <a:schemeClr val="dk1">
                                <a:alpha val="40000"/>
                              </a:schemeClr>
                            </a:outerShdw>
                          </a:effectLst>
                          <a:latin typeface="+mn-lt"/>
                          <a:ea typeface="+mn-ea"/>
                          <a:cs typeface="+mn-cs"/>
                        </a:rPr>
                        <a:t>כמענה להערות</a:t>
                      </a:r>
                      <a:r>
                        <a:rPr lang="he-IL" dirty="0">
                          <a:ln w="0"/>
                          <a:solidFill>
                            <a:schemeClr val="tx2">
                              <a:lumMod val="75000"/>
                              <a:lumOff val="25000"/>
                            </a:schemeClr>
                          </a:solidFill>
                          <a:effectLst>
                            <a:outerShdw blurRad="38100" dist="19050" dir="2700000" algn="tl" rotWithShape="0">
                              <a:schemeClr val="dk1">
                                <a:alpha val="40000"/>
                              </a:schemeClr>
                            </a:outerShdw>
                          </a:effectLst>
                        </a:rPr>
                        <a:t> </a:t>
                      </a:r>
                      <a:r>
                        <a:rPr lang="he-IL" b="1" dirty="0">
                          <a:ln w="0"/>
                          <a:solidFill>
                            <a:schemeClr val="tx2">
                              <a:lumMod val="75000"/>
                              <a:lumOff val="25000"/>
                            </a:schemeClr>
                          </a:solidFill>
                          <a:effectLst>
                            <a:outerShdw blurRad="38100" dist="19050" dir="2700000" algn="tl" rotWithShape="0">
                              <a:schemeClr val="dk1">
                                <a:alpha val="40000"/>
                              </a:schemeClr>
                            </a:outerShdw>
                          </a:effectLst>
                        </a:rPr>
                        <a:t>הוחלט על ביטולה של מפת המכפילים</a:t>
                      </a:r>
                      <a:r>
                        <a:rPr lang="he-IL" dirty="0">
                          <a:ln w="0"/>
                          <a:solidFill>
                            <a:schemeClr val="tx2">
                              <a:lumMod val="75000"/>
                              <a:lumOff val="25000"/>
                            </a:schemeClr>
                          </a:solidFill>
                          <a:effectLst>
                            <a:outerShdw blurRad="38100" dist="19050" dir="2700000" algn="tl" rotWithShape="0">
                              <a:schemeClr val="dk1">
                                <a:alpha val="40000"/>
                              </a:schemeClr>
                            </a:outerShdw>
                          </a:effectLst>
                        </a:rPr>
                        <a:t>. קביעת המכפילים והיקף הזכויות לכל פרויקט יתבססו על דו"ח כלכלי וזאת על מנת להבטיח את ההיתכנות הכלכלית למימוש הפרויקט תוך מניעת הקצאה בלתי מבוקרת של זכויות בניה.</a:t>
                      </a:r>
                    </a:p>
                    <a:p>
                      <a:pPr marL="0" algn="r" defTabSz="914400" rtl="1" eaLnBrk="1" latinLnBrk="0" hangingPunct="1"/>
                      <a:endParaRPr lang="he-IL" sz="1800" kern="1200" dirty="0">
                        <a:ln w="0"/>
                        <a:solidFill>
                          <a:schemeClr val="tx2">
                            <a:lumMod val="75000"/>
                            <a:lumOff val="25000"/>
                          </a:schemeClr>
                        </a:solidFill>
                        <a:effectLst>
                          <a:outerShdw blurRad="38100" dist="19050" dir="2700000" algn="tl" rotWithShape="0">
                            <a:schemeClr val="dk1">
                              <a:alpha val="40000"/>
                            </a:schemeClr>
                          </a:outerShdw>
                        </a:effectLst>
                        <a:latin typeface="+mn-lt"/>
                        <a:ea typeface="+mn-ea"/>
                        <a:cs typeface="+mn-cs"/>
                      </a:endParaRPr>
                    </a:p>
                    <a:p>
                      <a:pPr marL="0" algn="r" defTabSz="914400" rtl="1" eaLnBrk="1" latinLnBrk="0" hangingPunct="1"/>
                      <a:r>
                        <a:rPr lang="he-IL" sz="1800" kern="1200" dirty="0">
                          <a:ln w="0"/>
                          <a:solidFill>
                            <a:schemeClr val="tx2">
                              <a:lumMod val="75000"/>
                              <a:lumOff val="25000"/>
                            </a:schemeClr>
                          </a:solidFill>
                          <a:effectLst>
                            <a:outerShdw blurRad="38100" dist="19050" dir="2700000" algn="tl" rotWithShape="0">
                              <a:schemeClr val="dk1">
                                <a:alpha val="40000"/>
                              </a:schemeClr>
                            </a:outerShdw>
                          </a:effectLst>
                          <a:latin typeface="+mn-lt"/>
                          <a:ea typeface="+mn-ea"/>
                          <a:cs typeface="+mn-cs"/>
                        </a:rPr>
                        <a:t>מטרתנו היא יצירת היתכנות כלכלית המאפשרת בינוי איכותי.</a:t>
                      </a:r>
                    </a:p>
                    <a:p>
                      <a:endParaRPr lang="he-IL" dirty="0">
                        <a:ln w="0"/>
                        <a:solidFill>
                          <a:schemeClr val="tx2">
                            <a:lumMod val="75000"/>
                            <a:lumOff val="25000"/>
                          </a:schemeClr>
                        </a:solidFill>
                        <a:effectLst>
                          <a:outerShdw blurRad="38100" dist="19050" dir="2700000" algn="tl" rotWithShape="0">
                            <a:schemeClr val="dk1">
                              <a:alpha val="40000"/>
                            </a:schemeClr>
                          </a:outerShdw>
                        </a:effectLst>
                      </a:endParaRPr>
                    </a:p>
                  </a:txBody>
                  <a:tcPr/>
                </a:tc>
                <a:tc>
                  <a:txBody>
                    <a:bodyPr/>
                    <a:lstStyle/>
                    <a:p>
                      <a:pPr rtl="1"/>
                      <a:endParaRPr lang="he-IL" dirty="0"/>
                    </a:p>
                  </a:txBody>
                  <a:tcPr/>
                </a:tc>
                <a:extLst>
                  <a:ext uri="{0D108BD9-81ED-4DB2-BD59-A6C34878D82A}">
                    <a16:rowId xmlns:a16="http://schemas.microsoft.com/office/drawing/2014/main" val="3323431658"/>
                  </a:ext>
                </a:extLst>
              </a:tr>
            </a:tbl>
          </a:graphicData>
        </a:graphic>
      </p:graphicFrame>
      <p:pic>
        <p:nvPicPr>
          <p:cNvPr id="6" name="תמונה 5">
            <a:extLst>
              <a:ext uri="{FF2B5EF4-FFF2-40B4-BE49-F238E27FC236}">
                <a16:creationId xmlns:a16="http://schemas.microsoft.com/office/drawing/2014/main" id="{119D3A88-65B2-FFB7-05EC-2FFBC6031B96}"/>
              </a:ext>
            </a:extLst>
          </p:cNvPr>
          <p:cNvPicPr>
            <a:picLocks noChangeAspect="1"/>
          </p:cNvPicPr>
          <p:nvPr/>
        </p:nvPicPr>
        <p:blipFill>
          <a:blip r:embed="rId4"/>
          <a:srcRect l="12773" r="21285"/>
          <a:stretch>
            <a:fillRect/>
          </a:stretch>
        </p:blipFill>
        <p:spPr>
          <a:xfrm>
            <a:off x="2136618" y="4026953"/>
            <a:ext cx="1944396" cy="2569594"/>
          </a:xfrm>
          <a:prstGeom prst="rect">
            <a:avLst/>
          </a:prstGeom>
        </p:spPr>
      </p:pic>
      <p:pic>
        <p:nvPicPr>
          <p:cNvPr id="4" name="תמונה 3">
            <a:extLst>
              <a:ext uri="{FF2B5EF4-FFF2-40B4-BE49-F238E27FC236}">
                <a16:creationId xmlns:a16="http://schemas.microsoft.com/office/drawing/2014/main" id="{62C9B0D8-6B42-BD6F-BF84-ACD6A696068A}"/>
              </a:ext>
            </a:extLst>
          </p:cNvPr>
          <p:cNvPicPr>
            <a:picLocks noChangeAspect="1"/>
          </p:cNvPicPr>
          <p:nvPr/>
        </p:nvPicPr>
        <p:blipFill>
          <a:blip r:embed="rId5">
            <a:alphaModFix amt="70000"/>
          </a:blip>
          <a:srcRect l="2210" t="20495" r="7990" b="4955"/>
          <a:stretch>
            <a:fillRect/>
          </a:stretch>
        </p:blipFill>
        <p:spPr>
          <a:xfrm>
            <a:off x="482334" y="1865012"/>
            <a:ext cx="3598680" cy="2522919"/>
          </a:xfrm>
          <a:prstGeom prst="rect">
            <a:avLst/>
          </a:prstGeom>
        </p:spPr>
      </p:pic>
      <p:sp>
        <p:nvSpPr>
          <p:cNvPr id="5" name="סימן כפל 4">
            <a:extLst>
              <a:ext uri="{FF2B5EF4-FFF2-40B4-BE49-F238E27FC236}">
                <a16:creationId xmlns:a16="http://schemas.microsoft.com/office/drawing/2014/main" id="{BEC428F4-D3C9-E3BD-F900-51CEB5BF8EA9}"/>
              </a:ext>
            </a:extLst>
          </p:cNvPr>
          <p:cNvSpPr/>
          <p:nvPr/>
        </p:nvSpPr>
        <p:spPr>
          <a:xfrm>
            <a:off x="945007" y="1478280"/>
            <a:ext cx="3283363" cy="3060798"/>
          </a:xfrm>
          <a:prstGeom prst="mathMultiply">
            <a:avLst>
              <a:gd name="adj1" fmla="val 3665"/>
            </a:avLst>
          </a:prstGeom>
          <a:solidFill>
            <a:srgbClr val="FF0000"/>
          </a:solidFill>
          <a:ln w="9525"/>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n w="0"/>
              <a:solidFill>
                <a:schemeClr val="accent1"/>
              </a:solidFill>
              <a:effectLst>
                <a:outerShdw blurRad="38100" dist="25400" dir="5400000" algn="ctr" rotWithShape="0">
                  <a:srgbClr val="6E747A">
                    <a:alpha val="43000"/>
                  </a:srgbClr>
                </a:outerShdw>
              </a:effectLst>
            </a:endParaRPr>
          </a:p>
        </p:txBody>
      </p:sp>
      <p:pic>
        <p:nvPicPr>
          <p:cNvPr id="7" name="תמונה 6">
            <a:extLst>
              <a:ext uri="{FF2B5EF4-FFF2-40B4-BE49-F238E27FC236}">
                <a16:creationId xmlns:a16="http://schemas.microsoft.com/office/drawing/2014/main" id="{2CE74CB8-D83A-8218-795C-D499AEDEF580}"/>
              </a:ext>
            </a:extLst>
          </p:cNvPr>
          <p:cNvPicPr>
            <a:picLocks noChangeAspect="1"/>
          </p:cNvPicPr>
          <p:nvPr/>
        </p:nvPicPr>
        <p:blipFill>
          <a:blip r:embed="rId6"/>
          <a:srcRect l="6808" t="8048" r="7455" b="8382"/>
          <a:stretch>
            <a:fillRect/>
          </a:stretch>
        </p:blipFill>
        <p:spPr>
          <a:xfrm>
            <a:off x="10835684" y="3577083"/>
            <a:ext cx="923066" cy="899740"/>
          </a:xfrm>
          <a:prstGeom prst="rect">
            <a:avLst/>
          </a:prstGeom>
        </p:spPr>
      </p:pic>
    </p:spTree>
    <p:extLst>
      <p:ext uri="{BB962C8B-B14F-4D97-AF65-F5344CB8AC3E}">
        <p14:creationId xmlns:p14="http://schemas.microsoft.com/office/powerpoint/2010/main" val="1580995545"/>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a:extLst>
            <a:ext uri="{FF2B5EF4-FFF2-40B4-BE49-F238E27FC236}">
              <a16:creationId xmlns:a16="http://schemas.microsoft.com/office/drawing/2014/main" id="{F3122F1F-8C71-0D10-9E2C-9569F00F1170}"/>
            </a:ext>
          </a:extLst>
        </p:cNvPr>
        <p:cNvGrpSpPr/>
        <p:nvPr/>
      </p:nvGrpSpPr>
      <p:grpSpPr>
        <a:xfrm>
          <a:off x="0" y="0"/>
          <a:ext cx="0" cy="0"/>
          <a:chOff x="0" y="0"/>
          <a:chExt cx="0" cy="0"/>
        </a:xfrm>
      </p:grpSpPr>
      <p:pic>
        <p:nvPicPr>
          <p:cNvPr id="5" name="גרפיקה 4">
            <a:extLst>
              <a:ext uri="{FF2B5EF4-FFF2-40B4-BE49-F238E27FC236}">
                <a16:creationId xmlns:a16="http://schemas.microsoft.com/office/drawing/2014/main" id="{CC0BF4F6-9212-1ABD-FB2F-BD76F0909F7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492969" y="63375"/>
            <a:ext cx="1608496" cy="1133922"/>
          </a:xfrm>
          <a:prstGeom prst="rect">
            <a:avLst/>
          </a:prstGeom>
        </p:spPr>
      </p:pic>
      <p:sp>
        <p:nvSpPr>
          <p:cNvPr id="6" name="מלבן 5">
            <a:extLst>
              <a:ext uri="{FF2B5EF4-FFF2-40B4-BE49-F238E27FC236}">
                <a16:creationId xmlns:a16="http://schemas.microsoft.com/office/drawing/2014/main" id="{3165659B-E437-4DC0-6E03-D4314EC15C6B}"/>
              </a:ext>
            </a:extLst>
          </p:cNvPr>
          <p:cNvSpPr/>
          <p:nvPr/>
        </p:nvSpPr>
        <p:spPr>
          <a:xfrm>
            <a:off x="4064840" y="795177"/>
            <a:ext cx="4062331" cy="523220"/>
          </a:xfrm>
          <a:prstGeom prst="rect">
            <a:avLst/>
          </a:prstGeom>
          <a:noFill/>
        </p:spPr>
        <p:txBody>
          <a:bodyPr wrap="none" lIns="91440" tIns="45720" rIns="91440" bIns="45720">
            <a:spAutoFit/>
          </a:bodyPr>
          <a:lstStyle/>
          <a:p>
            <a:pPr algn="ctr"/>
            <a:r>
              <a:rPr lang="he-IL" sz="2800" b="1" dirty="0">
                <a:ln w="0">
                  <a:solidFill>
                    <a:schemeClr val="accent1">
                      <a:lumMod val="75000"/>
                    </a:schemeClr>
                  </a:solidFill>
                </a:ln>
                <a:solidFill>
                  <a:schemeClr val="tx2">
                    <a:lumMod val="75000"/>
                    <a:lumOff val="25000"/>
                  </a:schemeClr>
                </a:solidFill>
                <a:effectLst>
                  <a:outerShdw blurRad="38100" dist="25400" dir="5400000" algn="ctr" rotWithShape="0">
                    <a:srgbClr val="6E747A">
                      <a:alpha val="43000"/>
                    </a:srgbClr>
                  </a:outerShdw>
                </a:effectLst>
              </a:rPr>
              <a:t>גובה הבניין ומספר הקומות</a:t>
            </a:r>
          </a:p>
        </p:txBody>
      </p:sp>
      <p:cxnSp>
        <p:nvCxnSpPr>
          <p:cNvPr id="7" name="מחבר ישר 6">
            <a:extLst>
              <a:ext uri="{FF2B5EF4-FFF2-40B4-BE49-F238E27FC236}">
                <a16:creationId xmlns:a16="http://schemas.microsoft.com/office/drawing/2014/main" id="{CDE1C28D-5680-6FFF-EA18-CE3DA579721D}"/>
              </a:ext>
            </a:extLst>
          </p:cNvPr>
          <p:cNvCxnSpPr>
            <a:cxnSpLocks/>
          </p:cNvCxnSpPr>
          <p:nvPr/>
        </p:nvCxnSpPr>
        <p:spPr>
          <a:xfrm flipH="1">
            <a:off x="534154" y="1318397"/>
            <a:ext cx="11199137" cy="0"/>
          </a:xfrm>
          <a:prstGeom prst="line">
            <a:avLst/>
          </a:prstGeom>
        </p:spPr>
        <p:style>
          <a:lnRef idx="2">
            <a:schemeClr val="accent1"/>
          </a:lnRef>
          <a:fillRef idx="0">
            <a:schemeClr val="accent1"/>
          </a:fillRef>
          <a:effectRef idx="1">
            <a:schemeClr val="accent1"/>
          </a:effectRef>
          <a:fontRef idx="minor">
            <a:schemeClr val="tx1"/>
          </a:fontRef>
        </p:style>
      </p:cxnSp>
      <p:pic>
        <p:nvPicPr>
          <p:cNvPr id="3" name="תמונה 2">
            <a:extLst>
              <a:ext uri="{FF2B5EF4-FFF2-40B4-BE49-F238E27FC236}">
                <a16:creationId xmlns:a16="http://schemas.microsoft.com/office/drawing/2014/main" id="{263BF8F5-F8DA-E07C-652F-AD5CB100EDCB}"/>
              </a:ext>
            </a:extLst>
          </p:cNvPr>
          <p:cNvPicPr>
            <a:picLocks noChangeAspect="1"/>
          </p:cNvPicPr>
          <p:nvPr/>
        </p:nvPicPr>
        <p:blipFill>
          <a:blip r:embed="rId4"/>
          <a:srcRect t="1005" r="281"/>
          <a:stretch>
            <a:fillRect/>
          </a:stretch>
        </p:blipFill>
        <p:spPr>
          <a:xfrm>
            <a:off x="119340" y="1997072"/>
            <a:ext cx="5949778" cy="3328367"/>
          </a:xfrm>
          <a:prstGeom prst="rect">
            <a:avLst/>
          </a:prstGeom>
          <a:ln>
            <a:solidFill>
              <a:schemeClr val="accent1"/>
            </a:solidFill>
          </a:ln>
        </p:spPr>
      </p:pic>
      <p:pic>
        <p:nvPicPr>
          <p:cNvPr id="8" name="תמונה 7">
            <a:extLst>
              <a:ext uri="{FF2B5EF4-FFF2-40B4-BE49-F238E27FC236}">
                <a16:creationId xmlns:a16="http://schemas.microsoft.com/office/drawing/2014/main" id="{25F1FE77-C41A-874F-D354-2491D99952F0}"/>
              </a:ext>
            </a:extLst>
          </p:cNvPr>
          <p:cNvPicPr>
            <a:picLocks noChangeAspect="1"/>
          </p:cNvPicPr>
          <p:nvPr/>
        </p:nvPicPr>
        <p:blipFill>
          <a:blip r:embed="rId5"/>
          <a:stretch>
            <a:fillRect/>
          </a:stretch>
        </p:blipFill>
        <p:spPr>
          <a:xfrm>
            <a:off x="6170214" y="1997071"/>
            <a:ext cx="5931251" cy="3328368"/>
          </a:xfrm>
          <a:prstGeom prst="rect">
            <a:avLst/>
          </a:prstGeom>
          <a:ln>
            <a:solidFill>
              <a:schemeClr val="accent1"/>
            </a:solidFill>
          </a:ln>
        </p:spPr>
      </p:pic>
      <p:sp>
        <p:nvSpPr>
          <p:cNvPr id="2" name="מלבן 1">
            <a:extLst>
              <a:ext uri="{FF2B5EF4-FFF2-40B4-BE49-F238E27FC236}">
                <a16:creationId xmlns:a16="http://schemas.microsoft.com/office/drawing/2014/main" id="{8F934B63-648B-F133-00FA-B8FBCCD7C897}"/>
              </a:ext>
            </a:extLst>
          </p:cNvPr>
          <p:cNvSpPr/>
          <p:nvPr/>
        </p:nvSpPr>
        <p:spPr>
          <a:xfrm>
            <a:off x="5505185" y="5773279"/>
            <a:ext cx="1257074" cy="369332"/>
          </a:xfrm>
          <a:prstGeom prst="rect">
            <a:avLst/>
          </a:prstGeom>
          <a:noFill/>
        </p:spPr>
        <p:txBody>
          <a:bodyPr wrap="none" lIns="91440" tIns="45720" rIns="91440" bIns="45720">
            <a:spAutoFit/>
          </a:bodyPr>
          <a:lstStyle/>
          <a:p>
            <a:pPr algn="ctr"/>
            <a:r>
              <a:rPr lang="he-IL" b="1" dirty="0">
                <a:ln w="0">
                  <a:solidFill>
                    <a:schemeClr val="accent1">
                      <a:lumMod val="75000"/>
                    </a:schemeClr>
                  </a:solidFill>
                </a:ln>
                <a:solidFill>
                  <a:schemeClr val="tx2">
                    <a:lumMod val="75000"/>
                    <a:lumOff val="25000"/>
                  </a:schemeClr>
                </a:solidFill>
                <a:effectLst>
                  <a:outerShdw blurRad="38100" dist="25400" dir="5400000" algn="ctr" rotWithShape="0">
                    <a:srgbClr val="6E747A">
                      <a:alpha val="43000"/>
                    </a:srgbClr>
                  </a:outerShdw>
                </a:effectLst>
              </a:rPr>
              <a:t>שפינוזה 24</a:t>
            </a:r>
          </a:p>
        </p:txBody>
      </p:sp>
      <p:sp>
        <p:nvSpPr>
          <p:cNvPr id="9" name="מלבן 8">
            <a:extLst>
              <a:ext uri="{FF2B5EF4-FFF2-40B4-BE49-F238E27FC236}">
                <a16:creationId xmlns:a16="http://schemas.microsoft.com/office/drawing/2014/main" id="{96A22086-F278-557E-D166-665BD7CE4953}"/>
              </a:ext>
            </a:extLst>
          </p:cNvPr>
          <p:cNvSpPr/>
          <p:nvPr/>
        </p:nvSpPr>
        <p:spPr>
          <a:xfrm>
            <a:off x="5459501" y="1318397"/>
            <a:ext cx="1348446" cy="369332"/>
          </a:xfrm>
          <a:prstGeom prst="rect">
            <a:avLst/>
          </a:prstGeom>
          <a:noFill/>
        </p:spPr>
        <p:txBody>
          <a:bodyPr wrap="none" lIns="91440" tIns="45720" rIns="91440" bIns="45720">
            <a:spAutoFit/>
          </a:bodyPr>
          <a:lstStyle/>
          <a:p>
            <a:pPr algn="ctr"/>
            <a:r>
              <a:rPr lang="he-IL" b="1" dirty="0">
                <a:ln w="0">
                  <a:solidFill>
                    <a:schemeClr val="accent1">
                      <a:lumMod val="75000"/>
                    </a:schemeClr>
                  </a:solidFill>
                </a:ln>
                <a:solidFill>
                  <a:schemeClr val="tx2">
                    <a:lumMod val="75000"/>
                    <a:lumOff val="25000"/>
                  </a:schemeClr>
                </a:solidFill>
                <a:effectLst>
                  <a:outerShdw blurRad="38100" dist="25400" dir="5400000" algn="ctr" rotWithShape="0">
                    <a:srgbClr val="6E747A">
                      <a:alpha val="43000"/>
                    </a:srgbClr>
                  </a:outerShdw>
                </a:effectLst>
              </a:rPr>
              <a:t>בניין לדוגמא</a:t>
            </a:r>
          </a:p>
        </p:txBody>
      </p:sp>
    </p:spTree>
    <p:extLst>
      <p:ext uri="{BB962C8B-B14F-4D97-AF65-F5344CB8AC3E}">
        <p14:creationId xmlns:p14="http://schemas.microsoft.com/office/powerpoint/2010/main" val="96422174"/>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a:extLst>
            <a:ext uri="{FF2B5EF4-FFF2-40B4-BE49-F238E27FC236}">
              <a16:creationId xmlns:a16="http://schemas.microsoft.com/office/drawing/2014/main" id="{9080BFB6-01D5-E0BE-8B38-1AA8DFA9FC24}"/>
            </a:ext>
          </a:extLst>
        </p:cNvPr>
        <p:cNvGrpSpPr/>
        <p:nvPr/>
      </p:nvGrpSpPr>
      <p:grpSpPr>
        <a:xfrm>
          <a:off x="0" y="0"/>
          <a:ext cx="0" cy="0"/>
          <a:chOff x="0" y="0"/>
          <a:chExt cx="0" cy="0"/>
        </a:xfrm>
      </p:grpSpPr>
      <p:pic>
        <p:nvPicPr>
          <p:cNvPr id="9" name="גרפיקה 8">
            <a:extLst>
              <a:ext uri="{FF2B5EF4-FFF2-40B4-BE49-F238E27FC236}">
                <a16:creationId xmlns:a16="http://schemas.microsoft.com/office/drawing/2014/main" id="{3BB7A479-C6FA-B1B1-5A51-FE7C274A949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492969" y="63375"/>
            <a:ext cx="1608496" cy="1133922"/>
          </a:xfrm>
          <a:prstGeom prst="rect">
            <a:avLst/>
          </a:prstGeom>
        </p:spPr>
      </p:pic>
      <p:graphicFrame>
        <p:nvGraphicFramePr>
          <p:cNvPr id="3" name="טבלה 2">
            <a:extLst>
              <a:ext uri="{FF2B5EF4-FFF2-40B4-BE49-F238E27FC236}">
                <a16:creationId xmlns:a16="http://schemas.microsoft.com/office/drawing/2014/main" id="{575F96AD-D030-D7DC-2902-65AECB560ABB}"/>
              </a:ext>
            </a:extLst>
          </p:cNvPr>
          <p:cNvGraphicFramePr>
            <a:graphicFrameLocks noGrp="1"/>
          </p:cNvGraphicFramePr>
          <p:nvPr>
            <p:extLst>
              <p:ext uri="{D42A27DB-BD31-4B8C-83A1-F6EECF244321}">
                <p14:modId xmlns:p14="http://schemas.microsoft.com/office/powerpoint/2010/main" val="1883587923"/>
              </p:ext>
            </p:extLst>
          </p:nvPr>
        </p:nvGraphicFramePr>
        <p:xfrm>
          <a:off x="452673" y="1293358"/>
          <a:ext cx="11527074" cy="4718143"/>
        </p:xfrm>
        <a:graphic>
          <a:graphicData uri="http://schemas.openxmlformats.org/drawingml/2006/table">
            <a:tbl>
              <a:tblPr rtl="1" firstRow="1" bandRow="1">
                <a:tableStyleId>{5C22544A-7EE6-4342-B048-85BDC9FD1C3A}</a:tableStyleId>
              </a:tblPr>
              <a:tblGrid>
                <a:gridCol w="1637499">
                  <a:extLst>
                    <a:ext uri="{9D8B030D-6E8A-4147-A177-3AD203B41FA5}">
                      <a16:colId xmlns:a16="http://schemas.microsoft.com/office/drawing/2014/main" val="3498638441"/>
                    </a:ext>
                  </a:extLst>
                </a:gridCol>
                <a:gridCol w="4059143">
                  <a:extLst>
                    <a:ext uri="{9D8B030D-6E8A-4147-A177-3AD203B41FA5}">
                      <a16:colId xmlns:a16="http://schemas.microsoft.com/office/drawing/2014/main" val="4073134763"/>
                    </a:ext>
                  </a:extLst>
                </a:gridCol>
                <a:gridCol w="5830432">
                  <a:extLst>
                    <a:ext uri="{9D8B030D-6E8A-4147-A177-3AD203B41FA5}">
                      <a16:colId xmlns:a16="http://schemas.microsoft.com/office/drawing/2014/main" val="3937419062"/>
                    </a:ext>
                  </a:extLst>
                </a:gridCol>
              </a:tblGrid>
              <a:tr h="447977">
                <a:tc>
                  <a:txBody>
                    <a:bodyPr/>
                    <a:lstStyle/>
                    <a:p>
                      <a:pPr rtl="1"/>
                      <a:r>
                        <a:rPr lang="he-IL" dirty="0"/>
                        <a:t>הנושא</a:t>
                      </a:r>
                    </a:p>
                  </a:txBody>
                  <a:tcPr/>
                </a:tc>
                <a:tc>
                  <a:txBody>
                    <a:bodyPr/>
                    <a:lstStyle/>
                    <a:p>
                      <a:pPr rtl="1"/>
                      <a:r>
                        <a:rPr lang="he-IL" dirty="0"/>
                        <a:t>טענת הציבור</a:t>
                      </a:r>
                    </a:p>
                  </a:txBody>
                  <a:tcPr/>
                </a:tc>
                <a:tc>
                  <a:txBody>
                    <a:bodyPr/>
                    <a:lstStyle/>
                    <a:p>
                      <a:pPr rtl="1"/>
                      <a:r>
                        <a:rPr lang="he-IL" dirty="0"/>
                        <a:t>מענה העירייה</a:t>
                      </a:r>
                    </a:p>
                  </a:txBody>
                  <a:tcPr/>
                </a:tc>
                <a:extLst>
                  <a:ext uri="{0D108BD9-81ED-4DB2-BD59-A6C34878D82A}">
                    <a16:rowId xmlns:a16="http://schemas.microsoft.com/office/drawing/2014/main" val="3614084486"/>
                  </a:ext>
                </a:extLst>
              </a:tr>
              <a:tr h="4270166">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u="none" dirty="0">
                          <a:ln w="0"/>
                          <a:solidFill>
                            <a:schemeClr val="tx2">
                              <a:lumMod val="75000"/>
                              <a:lumOff val="25000"/>
                            </a:schemeClr>
                          </a:solidFill>
                          <a:effectLst>
                            <a:outerShdw blurRad="38100" dist="19050" dir="2700000" algn="tl" rotWithShape="0">
                              <a:schemeClr val="dk1">
                                <a:alpha val="40000"/>
                              </a:schemeClr>
                            </a:outerShdw>
                          </a:effectLst>
                        </a:rPr>
                        <a:t>חנייה תת קרקעית</a:t>
                      </a:r>
                    </a:p>
                  </a:txBody>
                  <a:tcPr/>
                </a:tc>
                <a:tc>
                  <a:txBody>
                    <a:bodyPr/>
                    <a:lstStyle/>
                    <a:p>
                      <a:r>
                        <a:rPr lang="he-IL" dirty="0">
                          <a:ln w="0"/>
                          <a:solidFill>
                            <a:schemeClr val="tx2">
                              <a:lumMod val="75000"/>
                              <a:lumOff val="25000"/>
                            </a:schemeClr>
                          </a:solidFill>
                          <a:effectLst>
                            <a:outerShdw blurRad="38100" dist="19050" dir="2700000" algn="tl" rotWithShape="0">
                              <a:schemeClr val="dk1">
                                <a:alpha val="40000"/>
                              </a:schemeClr>
                            </a:outerShdw>
                          </a:effectLst>
                        </a:rPr>
                        <a:t>הדרישה לחנייה תת-קרקעית בלבד נתפסת כחסם מרכזי, שכן חפירת מרתפים במגרשים קטנים בלב המרקם הבנוי היא יקרה ולעיתים בלתי אפשרית הנדסית ללא סיכון מבנים סמוכים. נטען כי דרישה גורפת זו, יחד עם המגבלה לכניסה ויציאה אחת בלבד שעלולה לייצר עומסי תנועה מסוכנים, הופכת פרויקטים רבים ללא כלכליים. במקום זאת, ניתן לאפשר פתרונות טכנולוגיים כמו מתקני חנייה רובוטיים.</a:t>
                      </a:r>
                    </a:p>
                  </a:txBody>
                  <a:tcPr/>
                </a:tc>
                <a:tc>
                  <a:txBody>
                    <a:bodyPr/>
                    <a:lstStyle/>
                    <a:p>
                      <a:r>
                        <a:rPr lang="he-IL" dirty="0">
                          <a:ln w="0"/>
                          <a:solidFill>
                            <a:schemeClr val="tx2">
                              <a:lumMod val="75000"/>
                              <a:lumOff val="25000"/>
                            </a:schemeClr>
                          </a:solidFill>
                          <a:effectLst>
                            <a:outerShdw blurRad="38100" dist="19050" dir="2700000" algn="tl" rotWithShape="0">
                              <a:schemeClr val="dk1">
                                <a:alpha val="40000"/>
                              </a:schemeClr>
                            </a:outerShdw>
                          </a:effectLst>
                        </a:rPr>
                        <a:t>העירייה שואפת לעודד תכנון של מתחמים, דבר אשר יקל משמעותית על מציאת פתרונות חניה יעילים. משאב הקרקע הוא יקר, המדיניות העירונית רואה בהקצאת שטחי קרקע נרחבים לטובת חניות עיליות בזבוז של משאב זה, ומנחה לנצל את פני הקרקע לטובת צמחיה, שטחים משותפים ורווחת הדיירים במרחב. </a:t>
                      </a:r>
                    </a:p>
                    <a:p>
                      <a:r>
                        <a:rPr lang="he-IL" dirty="0">
                          <a:ln w="0"/>
                          <a:solidFill>
                            <a:schemeClr val="tx2">
                              <a:lumMod val="75000"/>
                              <a:lumOff val="25000"/>
                            </a:schemeClr>
                          </a:solidFill>
                          <a:effectLst>
                            <a:outerShdw blurRad="38100" dist="19050" dir="2700000" algn="tl" rotWithShape="0">
                              <a:schemeClr val="dk1">
                                <a:alpha val="40000"/>
                              </a:schemeClr>
                            </a:outerShdw>
                          </a:effectLst>
                        </a:rPr>
                        <a:t>מדיניות התנועה בהתחדשות </a:t>
                      </a:r>
                      <a:r>
                        <a:rPr lang="he-IL" dirty="0" err="1">
                          <a:ln w="0"/>
                          <a:solidFill>
                            <a:schemeClr val="tx2">
                              <a:lumMod val="75000"/>
                              <a:lumOff val="25000"/>
                            </a:schemeClr>
                          </a:solidFill>
                          <a:effectLst>
                            <a:outerShdw blurRad="38100" dist="19050" dir="2700000" algn="tl" rotWithShape="0">
                              <a:schemeClr val="dk1">
                                <a:alpha val="40000"/>
                              </a:schemeClr>
                            </a:outerShdw>
                          </a:effectLst>
                        </a:rPr>
                        <a:t>ביניינית</a:t>
                      </a:r>
                      <a:r>
                        <a:rPr lang="he-IL" dirty="0">
                          <a:ln w="0"/>
                          <a:solidFill>
                            <a:schemeClr val="tx2">
                              <a:lumMod val="75000"/>
                              <a:lumOff val="25000"/>
                            </a:schemeClr>
                          </a:solidFill>
                          <a:effectLst>
                            <a:outerShdw blurRad="38100" dist="19050" dir="2700000" algn="tl" rotWithShape="0">
                              <a:schemeClr val="dk1">
                                <a:alpha val="40000"/>
                              </a:schemeClr>
                            </a:outerShdw>
                          </a:effectLst>
                        </a:rPr>
                        <a:t> נשענת על החלת </a:t>
                      </a:r>
                      <a:r>
                        <a:rPr lang="he-IL" b="1" dirty="0">
                          <a:ln w="0"/>
                          <a:solidFill>
                            <a:schemeClr val="tx2">
                              <a:lumMod val="75000"/>
                              <a:lumOff val="25000"/>
                            </a:schemeClr>
                          </a:solidFill>
                          <a:effectLst>
                            <a:outerShdw blurRad="38100" dist="19050" dir="2700000" algn="tl" rotWithShape="0">
                              <a:schemeClr val="dk1">
                                <a:alpha val="40000"/>
                              </a:schemeClr>
                            </a:outerShdw>
                          </a:effectLst>
                        </a:rPr>
                        <a:t>תקן חנייה מצומצם</a:t>
                      </a:r>
                      <a:r>
                        <a:rPr lang="he-IL" dirty="0">
                          <a:ln w="0"/>
                          <a:solidFill>
                            <a:schemeClr val="tx2">
                              <a:lumMod val="75000"/>
                              <a:lumOff val="25000"/>
                            </a:schemeClr>
                          </a:solidFill>
                          <a:effectLst>
                            <a:outerShdw blurRad="38100" dist="19050" dir="2700000" algn="tl" rotWithShape="0">
                              <a:schemeClr val="dk1">
                                <a:alpha val="40000"/>
                              </a:schemeClr>
                            </a:outerShdw>
                          </a:effectLst>
                        </a:rPr>
                        <a:t>, במטרה לעודד שימוש בתחבורה ציבורית ולהפחית עומסים במרכז העיר.</a:t>
                      </a:r>
                    </a:p>
                    <a:p>
                      <a:r>
                        <a:rPr lang="he-IL" b="1" dirty="0">
                          <a:ln w="0"/>
                          <a:solidFill>
                            <a:schemeClr val="tx2">
                              <a:lumMod val="75000"/>
                              <a:lumOff val="25000"/>
                            </a:schemeClr>
                          </a:solidFill>
                          <a:effectLst>
                            <a:outerShdw blurRad="38100" dist="19050" dir="2700000" algn="tl" rotWithShape="0">
                              <a:schemeClr val="dk1">
                                <a:alpha val="40000"/>
                              </a:schemeClr>
                            </a:outerShdw>
                          </a:effectLst>
                        </a:rPr>
                        <a:t>הדרישה לכניסה ויציאה אחת תקל על התכנון וכן על עלויות הבניה</a:t>
                      </a:r>
                      <a:r>
                        <a:rPr lang="he-IL" dirty="0">
                          <a:ln w="0"/>
                          <a:solidFill>
                            <a:schemeClr val="tx2">
                              <a:lumMod val="75000"/>
                              <a:lumOff val="25000"/>
                            </a:schemeClr>
                          </a:solidFill>
                          <a:effectLst>
                            <a:outerShdw blurRad="38100" dist="19050" dir="2700000" algn="tl" rotWithShape="0">
                              <a:schemeClr val="dk1">
                                <a:alpha val="40000"/>
                              </a:schemeClr>
                            </a:outerShdw>
                          </a:effectLst>
                        </a:rPr>
                        <a:t> לצד מטרתה העיקרית ל"פציעה" מינימלית של המדרכה ותחום הדרך הציבורית תוך שמירה על תקני התחבורה העדכניים.</a:t>
                      </a:r>
                    </a:p>
                    <a:p>
                      <a:r>
                        <a:rPr lang="he-IL" dirty="0">
                          <a:ln w="0"/>
                          <a:solidFill>
                            <a:schemeClr val="tx2">
                              <a:lumMod val="75000"/>
                              <a:lumOff val="25000"/>
                            </a:schemeClr>
                          </a:solidFill>
                          <a:effectLst>
                            <a:outerShdw blurRad="38100" dist="19050" dir="2700000" algn="tl" rotWithShape="0">
                              <a:schemeClr val="dk1">
                                <a:alpha val="40000"/>
                              </a:schemeClr>
                            </a:outerShdw>
                          </a:effectLst>
                        </a:rPr>
                        <a:t>באשר לדרישה למתקני חנייה רובוטיים – נושא זה מוסדר במדיניות החניה העירונית ואינו נקבע במסגרת מסמך המדיניות הנוכחי לחלופת שקד, ההערה אינה רלוונטית למסמך זה.</a:t>
                      </a:r>
                    </a:p>
                  </a:txBody>
                  <a:tcPr/>
                </a:tc>
                <a:extLst>
                  <a:ext uri="{0D108BD9-81ED-4DB2-BD59-A6C34878D82A}">
                    <a16:rowId xmlns:a16="http://schemas.microsoft.com/office/drawing/2014/main" val="3323431658"/>
                  </a:ext>
                </a:extLst>
              </a:tr>
            </a:tbl>
          </a:graphicData>
        </a:graphic>
      </p:graphicFrame>
      <p:pic>
        <p:nvPicPr>
          <p:cNvPr id="4" name="תמונה 3">
            <a:extLst>
              <a:ext uri="{FF2B5EF4-FFF2-40B4-BE49-F238E27FC236}">
                <a16:creationId xmlns:a16="http://schemas.microsoft.com/office/drawing/2014/main" id="{B63AAEE2-C511-9E49-E2AE-EBFC6358990A}"/>
              </a:ext>
            </a:extLst>
          </p:cNvPr>
          <p:cNvPicPr>
            <a:picLocks noChangeAspect="1"/>
          </p:cNvPicPr>
          <p:nvPr/>
        </p:nvPicPr>
        <p:blipFill>
          <a:blip r:embed="rId4"/>
          <a:srcRect l="9002" t="8215" r="8976" b="8215"/>
          <a:stretch>
            <a:fillRect/>
          </a:stretch>
        </p:blipFill>
        <p:spPr>
          <a:xfrm>
            <a:off x="10855678" y="3202559"/>
            <a:ext cx="883078" cy="899740"/>
          </a:xfrm>
          <a:prstGeom prst="rect">
            <a:avLst/>
          </a:prstGeom>
        </p:spPr>
      </p:pic>
    </p:spTree>
    <p:extLst>
      <p:ext uri="{BB962C8B-B14F-4D97-AF65-F5344CB8AC3E}">
        <p14:creationId xmlns:p14="http://schemas.microsoft.com/office/powerpoint/2010/main" val="941113555"/>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a:extLst>
            <a:ext uri="{FF2B5EF4-FFF2-40B4-BE49-F238E27FC236}">
              <a16:creationId xmlns:a16="http://schemas.microsoft.com/office/drawing/2014/main" id="{0786DDC9-680E-DCA8-6BA3-0FE6A3A389FE}"/>
            </a:ext>
          </a:extLst>
        </p:cNvPr>
        <p:cNvGrpSpPr/>
        <p:nvPr/>
      </p:nvGrpSpPr>
      <p:grpSpPr>
        <a:xfrm>
          <a:off x="0" y="0"/>
          <a:ext cx="0" cy="0"/>
          <a:chOff x="0" y="0"/>
          <a:chExt cx="0" cy="0"/>
        </a:xfrm>
      </p:grpSpPr>
      <p:pic>
        <p:nvPicPr>
          <p:cNvPr id="9" name="גרפיקה 8">
            <a:extLst>
              <a:ext uri="{FF2B5EF4-FFF2-40B4-BE49-F238E27FC236}">
                <a16:creationId xmlns:a16="http://schemas.microsoft.com/office/drawing/2014/main" id="{388B1473-4114-D209-2E44-0A83994653E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492969" y="63375"/>
            <a:ext cx="1608496" cy="1133922"/>
          </a:xfrm>
          <a:prstGeom prst="rect">
            <a:avLst/>
          </a:prstGeom>
        </p:spPr>
      </p:pic>
      <p:graphicFrame>
        <p:nvGraphicFramePr>
          <p:cNvPr id="3" name="טבלה 2">
            <a:extLst>
              <a:ext uri="{FF2B5EF4-FFF2-40B4-BE49-F238E27FC236}">
                <a16:creationId xmlns:a16="http://schemas.microsoft.com/office/drawing/2014/main" id="{C08CF715-7D72-6A54-1425-B06E4A509B78}"/>
              </a:ext>
            </a:extLst>
          </p:cNvPr>
          <p:cNvGraphicFramePr>
            <a:graphicFrameLocks noGrp="1"/>
          </p:cNvGraphicFramePr>
          <p:nvPr>
            <p:extLst>
              <p:ext uri="{D42A27DB-BD31-4B8C-83A1-F6EECF244321}">
                <p14:modId xmlns:p14="http://schemas.microsoft.com/office/powerpoint/2010/main" val="4169932455"/>
              </p:ext>
            </p:extLst>
          </p:nvPr>
        </p:nvGraphicFramePr>
        <p:xfrm>
          <a:off x="334978" y="1293358"/>
          <a:ext cx="11644769" cy="5342832"/>
        </p:xfrm>
        <a:graphic>
          <a:graphicData uri="http://schemas.openxmlformats.org/drawingml/2006/table">
            <a:tbl>
              <a:tblPr rtl="1" firstRow="1" bandRow="1">
                <a:tableStyleId>{5C22544A-7EE6-4342-B048-85BDC9FD1C3A}</a:tableStyleId>
              </a:tblPr>
              <a:tblGrid>
                <a:gridCol w="1488311">
                  <a:extLst>
                    <a:ext uri="{9D8B030D-6E8A-4147-A177-3AD203B41FA5}">
                      <a16:colId xmlns:a16="http://schemas.microsoft.com/office/drawing/2014/main" val="3498638441"/>
                    </a:ext>
                  </a:extLst>
                </a:gridCol>
                <a:gridCol w="3165653">
                  <a:extLst>
                    <a:ext uri="{9D8B030D-6E8A-4147-A177-3AD203B41FA5}">
                      <a16:colId xmlns:a16="http://schemas.microsoft.com/office/drawing/2014/main" val="4073134763"/>
                    </a:ext>
                  </a:extLst>
                </a:gridCol>
                <a:gridCol w="3740611">
                  <a:extLst>
                    <a:ext uri="{9D8B030D-6E8A-4147-A177-3AD203B41FA5}">
                      <a16:colId xmlns:a16="http://schemas.microsoft.com/office/drawing/2014/main" val="3937419062"/>
                    </a:ext>
                  </a:extLst>
                </a:gridCol>
                <a:gridCol w="3250194">
                  <a:extLst>
                    <a:ext uri="{9D8B030D-6E8A-4147-A177-3AD203B41FA5}">
                      <a16:colId xmlns:a16="http://schemas.microsoft.com/office/drawing/2014/main" val="1734584183"/>
                    </a:ext>
                  </a:extLst>
                </a:gridCol>
              </a:tblGrid>
              <a:tr h="517573">
                <a:tc>
                  <a:txBody>
                    <a:bodyPr/>
                    <a:lstStyle/>
                    <a:p>
                      <a:pPr rtl="1"/>
                      <a:r>
                        <a:rPr lang="he-IL" dirty="0"/>
                        <a:t>הנושא</a:t>
                      </a:r>
                    </a:p>
                  </a:txBody>
                  <a:tcPr/>
                </a:tc>
                <a:tc>
                  <a:txBody>
                    <a:bodyPr/>
                    <a:lstStyle/>
                    <a:p>
                      <a:pPr rtl="1"/>
                      <a:r>
                        <a:rPr lang="he-IL" dirty="0"/>
                        <a:t>טענת הציבור</a:t>
                      </a:r>
                    </a:p>
                  </a:txBody>
                  <a:tcPr/>
                </a:tc>
                <a:tc>
                  <a:txBody>
                    <a:bodyPr/>
                    <a:lstStyle/>
                    <a:p>
                      <a:pPr rtl="1"/>
                      <a:r>
                        <a:rPr lang="he-IL" dirty="0"/>
                        <a:t>מענה העירייה</a:t>
                      </a:r>
                    </a:p>
                  </a:txBody>
                  <a:tcPr/>
                </a:tc>
                <a:tc>
                  <a:txBody>
                    <a:bodyPr/>
                    <a:lstStyle/>
                    <a:p>
                      <a:pPr rtl="1"/>
                      <a:r>
                        <a:rPr lang="he-IL" dirty="0"/>
                        <a:t>דוגמא ויזואלית</a:t>
                      </a:r>
                    </a:p>
                  </a:txBody>
                  <a:tcPr/>
                </a:tc>
                <a:extLst>
                  <a:ext uri="{0D108BD9-81ED-4DB2-BD59-A6C34878D82A}">
                    <a16:rowId xmlns:a16="http://schemas.microsoft.com/office/drawing/2014/main" val="3614084486"/>
                  </a:ext>
                </a:extLst>
              </a:tr>
              <a:tr h="4825259">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u="none" dirty="0">
                          <a:ln w="0"/>
                          <a:solidFill>
                            <a:schemeClr val="tx2">
                              <a:lumMod val="75000"/>
                              <a:lumOff val="25000"/>
                            </a:schemeClr>
                          </a:solidFill>
                          <a:effectLst>
                            <a:outerShdw blurRad="38100" dist="19050" dir="2700000" algn="tl" rotWithShape="0">
                              <a:schemeClr val="dk1">
                                <a:alpha val="40000"/>
                              </a:schemeClr>
                            </a:outerShdw>
                          </a:effectLst>
                        </a:rPr>
                        <a:t>איחוד מגרשים</a:t>
                      </a:r>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ln w="0"/>
                          <a:solidFill>
                            <a:schemeClr val="tx2">
                              <a:lumMod val="75000"/>
                              <a:lumOff val="25000"/>
                            </a:schemeClr>
                          </a:solidFill>
                          <a:effectLst>
                            <a:outerShdw blurRad="38100" dist="19050" dir="2700000" algn="tl" rotWithShape="0">
                              <a:schemeClr val="dk1">
                                <a:alpha val="40000"/>
                              </a:schemeClr>
                            </a:outerShdw>
                          </a:effectLst>
                        </a:rPr>
                        <a:t>ההגבלה לאיחוד של עד שתי חלקות בלבד נתפסת כשרירותית ומפריעה לתכנון אדריכלי מיטבי, במיוחד במקרים של שלוש חלקות קטנות שאיחודן אינו עולה על 1.5 דונם.</a:t>
                      </a:r>
                    </a:p>
                    <a:p>
                      <a:endParaRPr lang="he-IL" b="0" cap="none" spc="0" dirty="0">
                        <a:ln w="0"/>
                        <a:solidFill>
                          <a:schemeClr val="tx2">
                            <a:lumMod val="75000"/>
                            <a:lumOff val="25000"/>
                          </a:schemeClr>
                        </a:solidFill>
                        <a:effectLst>
                          <a:outerShdw blurRad="38100" dist="19050" dir="2700000" algn="tl" rotWithShape="0">
                            <a:schemeClr val="dk1">
                              <a:alpha val="40000"/>
                            </a:schemeClr>
                          </a:outerShdw>
                        </a:effectLst>
                      </a:endParaRPr>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kern="1200" dirty="0">
                          <a:ln w="0"/>
                          <a:solidFill>
                            <a:schemeClr val="tx2">
                              <a:lumMod val="75000"/>
                              <a:lumOff val="25000"/>
                            </a:schemeClr>
                          </a:solidFill>
                          <a:effectLst>
                            <a:outerShdw blurRad="38100" dist="19050" dir="2700000" algn="tl" rotWithShape="0">
                              <a:schemeClr val="dk1">
                                <a:alpha val="40000"/>
                              </a:schemeClr>
                            </a:outerShdw>
                          </a:effectLst>
                          <a:latin typeface="+mn-lt"/>
                          <a:ea typeface="+mn-ea"/>
                          <a:cs typeface="+mn-cs"/>
                        </a:rPr>
                        <a:t>המגבלה לאיחוד של עד 2 חלקות בלבד מקורה בתקנות </a:t>
                      </a:r>
                      <a:r>
                        <a:rPr lang="he-IL" sz="1800" kern="1200" dirty="0" err="1">
                          <a:ln w="0"/>
                          <a:solidFill>
                            <a:schemeClr val="tx2">
                              <a:lumMod val="75000"/>
                              <a:lumOff val="25000"/>
                            </a:schemeClr>
                          </a:solidFill>
                          <a:effectLst>
                            <a:outerShdw blurRad="38100" dist="19050" dir="2700000" algn="tl" rotWithShape="0">
                              <a:schemeClr val="dk1">
                                <a:alpha val="40000"/>
                              </a:schemeClr>
                            </a:outerShdw>
                          </a:effectLst>
                          <a:latin typeface="+mn-lt"/>
                          <a:ea typeface="+mn-ea"/>
                          <a:cs typeface="+mn-cs"/>
                        </a:rPr>
                        <a:t>התוה"ב</a:t>
                      </a:r>
                      <a:r>
                        <a:rPr lang="he-IL" sz="1800" kern="1200" dirty="0">
                          <a:ln w="0"/>
                          <a:solidFill>
                            <a:schemeClr val="tx2">
                              <a:lumMod val="75000"/>
                              <a:lumOff val="25000"/>
                            </a:schemeClr>
                          </a:solidFill>
                          <a:effectLst>
                            <a:outerShdw blurRad="38100" dist="19050" dir="2700000" algn="tl" rotWithShape="0">
                              <a:schemeClr val="dk1">
                                <a:alpha val="40000"/>
                              </a:schemeClr>
                            </a:outerShdw>
                          </a:effectLst>
                          <a:latin typeface="+mn-lt"/>
                          <a:ea typeface="+mn-ea"/>
                          <a:cs typeface="+mn-cs"/>
                        </a:rPr>
                        <a:t>- רישוי מהיר (סעיף 145א1.(ד) "הוראות סעיף זה יחולו על תכנית כאמור בסעיף קטן (א) החלה על מגרש אחד או שני מגרשים רצופים..."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800" kern="1200" dirty="0">
                          <a:ln w="0"/>
                          <a:solidFill>
                            <a:schemeClr val="tx2">
                              <a:lumMod val="75000"/>
                              <a:lumOff val="25000"/>
                            </a:schemeClr>
                          </a:solidFill>
                          <a:effectLst>
                            <a:outerShdw blurRad="38100" dist="19050" dir="2700000" algn="tl" rotWithShape="0">
                              <a:schemeClr val="dk1">
                                <a:alpha val="40000"/>
                              </a:schemeClr>
                            </a:outerShdw>
                          </a:effectLst>
                          <a:latin typeface="+mn-lt"/>
                          <a:ea typeface="+mn-ea"/>
                          <a:cs typeface="+mn-cs"/>
                        </a:rPr>
                        <a:t>המשמעות היא ש</a:t>
                      </a:r>
                      <a:r>
                        <a:rPr lang="he-IL" sz="1800" b="1" kern="1200" dirty="0">
                          <a:ln w="0"/>
                          <a:solidFill>
                            <a:schemeClr val="tx2">
                              <a:lumMod val="75000"/>
                              <a:lumOff val="25000"/>
                            </a:schemeClr>
                          </a:solidFill>
                          <a:effectLst>
                            <a:outerShdw blurRad="38100" dist="19050" dir="2700000" algn="tl" rotWithShape="0">
                              <a:schemeClr val="dk1">
                                <a:alpha val="40000"/>
                              </a:schemeClr>
                            </a:outerShdw>
                          </a:effectLst>
                          <a:latin typeface="+mn-lt"/>
                          <a:ea typeface="+mn-ea"/>
                          <a:cs typeface="+mn-cs"/>
                        </a:rPr>
                        <a:t>אין מניעה להגיש תכנית ע"פ חלופת שקד על יותר משני מגרשים </a:t>
                      </a:r>
                      <a:r>
                        <a:rPr lang="he-IL" sz="1800" kern="1200" dirty="0">
                          <a:ln w="0"/>
                          <a:solidFill>
                            <a:schemeClr val="tx2">
                              <a:lumMod val="75000"/>
                              <a:lumOff val="25000"/>
                            </a:schemeClr>
                          </a:solidFill>
                          <a:effectLst>
                            <a:outerShdw blurRad="38100" dist="19050" dir="2700000" algn="tl" rotWithShape="0">
                              <a:schemeClr val="dk1">
                                <a:alpha val="40000"/>
                              </a:schemeClr>
                            </a:outerShdw>
                          </a:effectLst>
                          <a:latin typeface="+mn-lt"/>
                          <a:ea typeface="+mn-ea"/>
                          <a:cs typeface="+mn-cs"/>
                        </a:rPr>
                        <a:t>אולם תכנית כאמור לא תוכל להיות מוגשת במסגרת רישוי מהיר אלא במסלול טורי רגיל של </a:t>
                      </a:r>
                      <a:r>
                        <a:rPr lang="he-IL" sz="1800" kern="1200" dirty="0" err="1">
                          <a:ln w="0"/>
                          <a:solidFill>
                            <a:schemeClr val="tx2">
                              <a:lumMod val="75000"/>
                              <a:lumOff val="25000"/>
                            </a:schemeClr>
                          </a:solidFill>
                          <a:effectLst>
                            <a:outerShdw blurRad="38100" dist="19050" dir="2700000" algn="tl" rotWithShape="0">
                              <a:schemeClr val="dk1">
                                <a:alpha val="40000"/>
                              </a:schemeClr>
                            </a:outerShdw>
                          </a:effectLst>
                          <a:latin typeface="+mn-lt"/>
                          <a:ea typeface="+mn-ea"/>
                          <a:cs typeface="+mn-cs"/>
                        </a:rPr>
                        <a:t>תב"ע</a:t>
                      </a:r>
                      <a:r>
                        <a:rPr lang="he-IL" sz="1800" kern="1200" dirty="0">
                          <a:ln w="0"/>
                          <a:solidFill>
                            <a:schemeClr val="tx2">
                              <a:lumMod val="75000"/>
                              <a:lumOff val="25000"/>
                            </a:schemeClr>
                          </a:solidFill>
                          <a:effectLst>
                            <a:outerShdw blurRad="38100" dist="19050" dir="2700000" algn="tl" rotWithShape="0">
                              <a:schemeClr val="dk1">
                                <a:alpha val="40000"/>
                              </a:schemeClr>
                            </a:outerShdw>
                          </a:effectLst>
                          <a:latin typeface="+mn-lt"/>
                          <a:ea typeface="+mn-ea"/>
                          <a:cs typeface="+mn-cs"/>
                        </a:rPr>
                        <a:t> ואז היתר.</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800" kern="1200" dirty="0">
                        <a:ln w="0"/>
                        <a:solidFill>
                          <a:schemeClr val="tx2">
                            <a:lumMod val="75000"/>
                            <a:lumOff val="25000"/>
                          </a:schemeClr>
                        </a:solidFill>
                        <a:effectLst>
                          <a:outerShdw blurRad="38100" dist="19050" dir="2700000" algn="tl" rotWithShape="0">
                            <a:schemeClr val="dk1">
                              <a:alpha val="40000"/>
                            </a:schemeClr>
                          </a:outerShdw>
                        </a:effectLst>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1200" dirty="0">
                          <a:ln w="0"/>
                          <a:solidFill>
                            <a:schemeClr val="tx2">
                              <a:lumMod val="75000"/>
                              <a:lumOff val="25000"/>
                            </a:schemeClr>
                          </a:solidFill>
                          <a:effectLst>
                            <a:outerShdw blurRad="38100" dist="19050" dir="2700000" algn="tl" rotWithShape="0">
                              <a:schemeClr val="dk1">
                                <a:alpha val="40000"/>
                              </a:schemeClr>
                            </a:outerShdw>
                          </a:effectLst>
                          <a:latin typeface="+mn-lt"/>
                          <a:ea typeface="+mn-ea"/>
                          <a:cs typeface="+mn-cs"/>
                        </a:rPr>
                        <a:t>המדיניות החדשה מאפשרת איחוד ומתחמים חלקות עד 1.8 דונם.</a:t>
                      </a:r>
                    </a:p>
                    <a:p>
                      <a:endParaRPr lang="he-IL" dirty="0">
                        <a:ln w="0"/>
                        <a:solidFill>
                          <a:schemeClr val="tx2">
                            <a:lumMod val="75000"/>
                            <a:lumOff val="25000"/>
                          </a:schemeClr>
                        </a:solidFill>
                        <a:effectLst>
                          <a:outerShdw blurRad="38100" dist="19050" dir="2700000" algn="tl" rotWithShape="0">
                            <a:schemeClr val="dk1">
                              <a:alpha val="40000"/>
                            </a:schemeClr>
                          </a:outerShdw>
                        </a:effectLst>
                      </a:endParaRPr>
                    </a:p>
                  </a:txBody>
                  <a:tcPr/>
                </a:tc>
                <a:tc>
                  <a:txBody>
                    <a:bodyPr/>
                    <a:lstStyle/>
                    <a:p>
                      <a:pPr rtl="1"/>
                      <a:endParaRPr lang="he-IL" dirty="0"/>
                    </a:p>
                  </a:txBody>
                  <a:tcPr/>
                </a:tc>
                <a:extLst>
                  <a:ext uri="{0D108BD9-81ED-4DB2-BD59-A6C34878D82A}">
                    <a16:rowId xmlns:a16="http://schemas.microsoft.com/office/drawing/2014/main" val="3323431658"/>
                  </a:ext>
                </a:extLst>
              </a:tr>
            </a:tbl>
          </a:graphicData>
        </a:graphic>
      </p:graphicFrame>
      <p:pic>
        <p:nvPicPr>
          <p:cNvPr id="4" name="תמונה 3">
            <a:extLst>
              <a:ext uri="{FF2B5EF4-FFF2-40B4-BE49-F238E27FC236}">
                <a16:creationId xmlns:a16="http://schemas.microsoft.com/office/drawing/2014/main" id="{E1AC3919-3DAF-66FA-FD22-772EEB6D9780}"/>
              </a:ext>
            </a:extLst>
          </p:cNvPr>
          <p:cNvPicPr>
            <a:picLocks noChangeAspect="1"/>
          </p:cNvPicPr>
          <p:nvPr/>
        </p:nvPicPr>
        <p:blipFill>
          <a:blip r:embed="rId4"/>
          <a:stretch>
            <a:fillRect/>
          </a:stretch>
        </p:blipFill>
        <p:spPr>
          <a:xfrm>
            <a:off x="484695" y="2715395"/>
            <a:ext cx="2957466" cy="2498757"/>
          </a:xfrm>
          <a:prstGeom prst="rect">
            <a:avLst/>
          </a:prstGeom>
        </p:spPr>
      </p:pic>
      <p:pic>
        <p:nvPicPr>
          <p:cNvPr id="7" name="תמונה 6">
            <a:extLst>
              <a:ext uri="{FF2B5EF4-FFF2-40B4-BE49-F238E27FC236}">
                <a16:creationId xmlns:a16="http://schemas.microsoft.com/office/drawing/2014/main" id="{D5F51486-1D83-5990-4D7E-D9694ECB0B5C}"/>
              </a:ext>
            </a:extLst>
          </p:cNvPr>
          <p:cNvPicPr>
            <a:picLocks noChangeAspect="1"/>
          </p:cNvPicPr>
          <p:nvPr/>
        </p:nvPicPr>
        <p:blipFill>
          <a:blip r:embed="rId5"/>
          <a:srcRect l="6808" t="8048" r="7455" b="8382"/>
          <a:stretch>
            <a:fillRect/>
          </a:stretch>
        </p:blipFill>
        <p:spPr>
          <a:xfrm>
            <a:off x="10835684" y="3514903"/>
            <a:ext cx="923066" cy="899740"/>
          </a:xfrm>
          <a:prstGeom prst="rect">
            <a:avLst/>
          </a:prstGeom>
        </p:spPr>
      </p:pic>
    </p:spTree>
    <p:extLst>
      <p:ext uri="{BB962C8B-B14F-4D97-AF65-F5344CB8AC3E}">
        <p14:creationId xmlns:p14="http://schemas.microsoft.com/office/powerpoint/2010/main" val="2539863981"/>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a:extLst>
            <a:ext uri="{FF2B5EF4-FFF2-40B4-BE49-F238E27FC236}">
              <a16:creationId xmlns:a16="http://schemas.microsoft.com/office/drawing/2014/main" id="{17CC80EC-5411-53E4-68BC-EEB95F702CF5}"/>
            </a:ext>
          </a:extLst>
        </p:cNvPr>
        <p:cNvGrpSpPr/>
        <p:nvPr/>
      </p:nvGrpSpPr>
      <p:grpSpPr>
        <a:xfrm>
          <a:off x="0" y="0"/>
          <a:ext cx="0" cy="0"/>
          <a:chOff x="0" y="0"/>
          <a:chExt cx="0" cy="0"/>
        </a:xfrm>
      </p:grpSpPr>
      <p:pic>
        <p:nvPicPr>
          <p:cNvPr id="9" name="גרפיקה 8">
            <a:extLst>
              <a:ext uri="{FF2B5EF4-FFF2-40B4-BE49-F238E27FC236}">
                <a16:creationId xmlns:a16="http://schemas.microsoft.com/office/drawing/2014/main" id="{722F0789-6DAD-A1F3-3163-78D91586538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492969" y="63375"/>
            <a:ext cx="1608496" cy="1133922"/>
          </a:xfrm>
          <a:prstGeom prst="rect">
            <a:avLst/>
          </a:prstGeom>
        </p:spPr>
      </p:pic>
      <p:graphicFrame>
        <p:nvGraphicFramePr>
          <p:cNvPr id="3" name="טבלה 2">
            <a:extLst>
              <a:ext uri="{FF2B5EF4-FFF2-40B4-BE49-F238E27FC236}">
                <a16:creationId xmlns:a16="http://schemas.microsoft.com/office/drawing/2014/main" id="{F7FDCD9D-0FD7-C0A2-660F-90A4CF082139}"/>
              </a:ext>
            </a:extLst>
          </p:cNvPr>
          <p:cNvGraphicFramePr>
            <a:graphicFrameLocks noGrp="1"/>
          </p:cNvGraphicFramePr>
          <p:nvPr>
            <p:extLst>
              <p:ext uri="{D42A27DB-BD31-4B8C-83A1-F6EECF244321}">
                <p14:modId xmlns:p14="http://schemas.microsoft.com/office/powerpoint/2010/main" val="3869766713"/>
              </p:ext>
            </p:extLst>
          </p:nvPr>
        </p:nvGraphicFramePr>
        <p:xfrm>
          <a:off x="334978" y="1293358"/>
          <a:ext cx="11644769" cy="5342832"/>
        </p:xfrm>
        <a:graphic>
          <a:graphicData uri="http://schemas.openxmlformats.org/drawingml/2006/table">
            <a:tbl>
              <a:tblPr rtl="1" firstRow="1" bandRow="1">
                <a:tableStyleId>{5C22544A-7EE6-4342-B048-85BDC9FD1C3A}</a:tableStyleId>
              </a:tblPr>
              <a:tblGrid>
                <a:gridCol w="1314765">
                  <a:extLst>
                    <a:ext uri="{9D8B030D-6E8A-4147-A177-3AD203B41FA5}">
                      <a16:colId xmlns:a16="http://schemas.microsoft.com/office/drawing/2014/main" val="3498638441"/>
                    </a:ext>
                  </a:extLst>
                </a:gridCol>
                <a:gridCol w="2598344">
                  <a:extLst>
                    <a:ext uri="{9D8B030D-6E8A-4147-A177-3AD203B41FA5}">
                      <a16:colId xmlns:a16="http://schemas.microsoft.com/office/drawing/2014/main" val="4073134763"/>
                    </a:ext>
                  </a:extLst>
                </a:gridCol>
                <a:gridCol w="3856777">
                  <a:extLst>
                    <a:ext uri="{9D8B030D-6E8A-4147-A177-3AD203B41FA5}">
                      <a16:colId xmlns:a16="http://schemas.microsoft.com/office/drawing/2014/main" val="3937419062"/>
                    </a:ext>
                  </a:extLst>
                </a:gridCol>
                <a:gridCol w="3874883">
                  <a:extLst>
                    <a:ext uri="{9D8B030D-6E8A-4147-A177-3AD203B41FA5}">
                      <a16:colId xmlns:a16="http://schemas.microsoft.com/office/drawing/2014/main" val="1734584183"/>
                    </a:ext>
                  </a:extLst>
                </a:gridCol>
              </a:tblGrid>
              <a:tr h="517573">
                <a:tc>
                  <a:txBody>
                    <a:bodyPr/>
                    <a:lstStyle/>
                    <a:p>
                      <a:pPr rtl="1"/>
                      <a:r>
                        <a:rPr lang="he-IL" dirty="0"/>
                        <a:t>הנושא</a:t>
                      </a:r>
                    </a:p>
                  </a:txBody>
                  <a:tcPr/>
                </a:tc>
                <a:tc>
                  <a:txBody>
                    <a:bodyPr/>
                    <a:lstStyle/>
                    <a:p>
                      <a:pPr rtl="1"/>
                      <a:r>
                        <a:rPr lang="he-IL" dirty="0"/>
                        <a:t>טענת הציבור</a:t>
                      </a:r>
                    </a:p>
                  </a:txBody>
                  <a:tcPr/>
                </a:tc>
                <a:tc>
                  <a:txBody>
                    <a:bodyPr/>
                    <a:lstStyle/>
                    <a:p>
                      <a:pPr rtl="1"/>
                      <a:r>
                        <a:rPr lang="he-IL" dirty="0"/>
                        <a:t>מענה העירייה</a:t>
                      </a:r>
                    </a:p>
                  </a:txBody>
                  <a:tcPr/>
                </a:tc>
                <a:tc>
                  <a:txBody>
                    <a:bodyPr/>
                    <a:lstStyle/>
                    <a:p>
                      <a:pPr rtl="1"/>
                      <a:r>
                        <a:rPr lang="he-IL" dirty="0"/>
                        <a:t>דוגמא ויזואלית</a:t>
                      </a:r>
                    </a:p>
                  </a:txBody>
                  <a:tcPr/>
                </a:tc>
                <a:extLst>
                  <a:ext uri="{0D108BD9-81ED-4DB2-BD59-A6C34878D82A}">
                    <a16:rowId xmlns:a16="http://schemas.microsoft.com/office/drawing/2014/main" val="3614084486"/>
                  </a:ext>
                </a:extLst>
              </a:tr>
              <a:tr h="4825259">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u="none" dirty="0">
                          <a:ln w="0"/>
                          <a:solidFill>
                            <a:schemeClr val="tx2">
                              <a:lumMod val="75000"/>
                              <a:lumOff val="25000"/>
                            </a:schemeClr>
                          </a:solidFill>
                          <a:effectLst>
                            <a:outerShdw blurRad="38100" dist="19050" dir="2700000" algn="tl" rotWithShape="0">
                              <a:schemeClr val="dk1">
                                <a:alpha val="40000"/>
                              </a:schemeClr>
                            </a:outerShdw>
                          </a:effectLst>
                        </a:rPr>
                        <a:t>שטחים ציבוריים</a:t>
                      </a:r>
                    </a:p>
                  </a:txBody>
                  <a:tcPr/>
                </a:tc>
                <a:tc>
                  <a:txBody>
                    <a:bodyPr/>
                    <a:lstStyle/>
                    <a:p>
                      <a:r>
                        <a:rPr lang="he-IL" b="0" cap="none" spc="0" dirty="0">
                          <a:ln w="0"/>
                          <a:solidFill>
                            <a:schemeClr val="tx2">
                              <a:lumMod val="75000"/>
                              <a:lumOff val="25000"/>
                            </a:schemeClr>
                          </a:solidFill>
                          <a:effectLst>
                            <a:outerShdw blurRad="38100" dist="19050" dir="2700000" algn="tl" rotWithShape="0">
                              <a:schemeClr val="dk1">
                                <a:alpha val="40000"/>
                              </a:schemeClr>
                            </a:outerShdw>
                          </a:effectLst>
                        </a:rPr>
                        <a:t>הדרישה להקצאת שטחים ציבוריים בתוך המבנים (חדרים של 100-130 מ"ר) גורמת להיווצרות חיכוך, פגישה ברכוש המשותף, וקושי בתכנון במגרשים קטנים.</a:t>
                      </a:r>
                    </a:p>
                  </a:txBody>
                  <a:tcPr/>
                </a:tc>
                <a:tc>
                  <a:txBody>
                    <a:bodyPr/>
                    <a:lstStyle/>
                    <a:p>
                      <a:r>
                        <a:rPr lang="he-IL" dirty="0">
                          <a:ln w="0"/>
                          <a:solidFill>
                            <a:schemeClr val="tx2">
                              <a:lumMod val="75000"/>
                              <a:lumOff val="25000"/>
                            </a:schemeClr>
                          </a:solidFill>
                          <a:effectLst>
                            <a:outerShdw blurRad="38100" dist="19050" dir="2700000" algn="tl" rotWithShape="0">
                              <a:schemeClr val="dk1">
                                <a:alpha val="40000"/>
                              </a:schemeClr>
                            </a:outerShdw>
                          </a:effectLst>
                        </a:rPr>
                        <a:t>הדרישה להקצאת שטחים ציבוריים מבונים הינה מתוקף הוראות התיקון לחוק ונועדה לתת מענה לצורכי הציבור הגדלים עם התחדשות העיר, תוך הקפדה על פתרונות תכנוניים ראויים. </a:t>
                      </a:r>
                    </a:p>
                    <a:p>
                      <a:endParaRPr lang="he-IL" dirty="0">
                        <a:ln w="0"/>
                        <a:solidFill>
                          <a:schemeClr val="tx2">
                            <a:lumMod val="75000"/>
                            <a:lumOff val="25000"/>
                          </a:schemeClr>
                        </a:solidFill>
                        <a:effectLst>
                          <a:outerShdw blurRad="38100" dist="19050" dir="2700000" algn="tl" rotWithShape="0">
                            <a:schemeClr val="dk1">
                              <a:alpha val="40000"/>
                            </a:schemeClr>
                          </a:outerShdw>
                        </a:effectLst>
                      </a:endParaRPr>
                    </a:p>
                    <a:p>
                      <a:r>
                        <a:rPr lang="he-IL" dirty="0">
                          <a:ln w="0"/>
                          <a:solidFill>
                            <a:schemeClr val="tx2">
                              <a:lumMod val="75000"/>
                              <a:lumOff val="25000"/>
                            </a:schemeClr>
                          </a:solidFill>
                          <a:effectLst>
                            <a:outerShdw blurRad="38100" dist="19050" dir="2700000" algn="tl" rotWithShape="0">
                              <a:schemeClr val="dk1">
                                <a:alpha val="40000"/>
                              </a:schemeClr>
                            </a:outerShdw>
                          </a:effectLst>
                        </a:rPr>
                        <a:t>המדיניות היא לדרוש שטחים למבנה ציבור במגרשים בגודל 800 מ"ר ומעלה בלבד וכן בכפוף לדוח כלכלי – (תקן 21) הבוחן את היתכנות שטחי הציבור כחלק מהמגרש.</a:t>
                      </a:r>
                    </a:p>
                    <a:p>
                      <a:endParaRPr lang="he-IL" dirty="0">
                        <a:ln w="0"/>
                        <a:solidFill>
                          <a:schemeClr val="tx2">
                            <a:lumMod val="75000"/>
                            <a:lumOff val="25000"/>
                          </a:schemeClr>
                        </a:solidFill>
                        <a:effectLst>
                          <a:outerShdw blurRad="38100" dist="19050" dir="2700000" algn="tl" rotWithShape="0">
                            <a:schemeClr val="dk1">
                              <a:alpha val="40000"/>
                            </a:schemeClr>
                          </a:outerShdw>
                        </a:effectLst>
                      </a:endParaRPr>
                    </a:p>
                    <a:p>
                      <a:r>
                        <a:rPr lang="he-IL" dirty="0">
                          <a:ln w="0"/>
                          <a:solidFill>
                            <a:schemeClr val="tx2">
                              <a:lumMod val="75000"/>
                              <a:lumOff val="25000"/>
                            </a:schemeClr>
                          </a:solidFill>
                          <a:effectLst>
                            <a:outerShdw blurRad="38100" dist="19050" dir="2700000" algn="tl" rotWithShape="0">
                              <a:schemeClr val="dk1">
                                <a:alpha val="40000"/>
                              </a:schemeClr>
                            </a:outerShdw>
                          </a:effectLst>
                        </a:rPr>
                        <a:t>העירייה דורשת כי לשטחים הציבוריים המבונים יתוכננו </a:t>
                      </a:r>
                      <a:r>
                        <a:rPr lang="he-IL" b="1" dirty="0">
                          <a:ln w="0"/>
                          <a:solidFill>
                            <a:schemeClr val="tx2">
                              <a:lumMod val="75000"/>
                              <a:lumOff val="25000"/>
                            </a:schemeClr>
                          </a:solidFill>
                          <a:effectLst>
                            <a:outerShdw blurRad="38100" dist="19050" dir="2700000" algn="tl" rotWithShape="0">
                              <a:schemeClr val="dk1">
                                <a:alpha val="40000"/>
                              </a:schemeClr>
                            </a:outerShdw>
                          </a:effectLst>
                        </a:rPr>
                        <a:t>כניסות נפרדות </a:t>
                      </a:r>
                      <a:r>
                        <a:rPr lang="he-IL" dirty="0">
                          <a:ln w="0"/>
                          <a:solidFill>
                            <a:schemeClr val="tx2">
                              <a:lumMod val="75000"/>
                              <a:lumOff val="25000"/>
                            </a:schemeClr>
                          </a:solidFill>
                          <a:effectLst>
                            <a:outerShdw blurRad="38100" dist="19050" dir="2700000" algn="tl" rotWithShape="0">
                              <a:schemeClr val="dk1">
                                <a:alpha val="40000"/>
                              </a:schemeClr>
                            </a:outerShdw>
                          </a:effectLst>
                        </a:rPr>
                        <a:t>מהכניסות של דיירי המגורים, דרישה זו נועדה להבטיח הפרדה תפקודית מלאה במבנה.</a:t>
                      </a:r>
                    </a:p>
                  </a:txBody>
                  <a:tcPr/>
                </a:tc>
                <a:tc>
                  <a:txBody>
                    <a:bodyPr/>
                    <a:lstStyle/>
                    <a:p>
                      <a:pPr rtl="1"/>
                      <a:endParaRPr lang="he-IL" dirty="0"/>
                    </a:p>
                  </a:txBody>
                  <a:tcPr/>
                </a:tc>
                <a:extLst>
                  <a:ext uri="{0D108BD9-81ED-4DB2-BD59-A6C34878D82A}">
                    <a16:rowId xmlns:a16="http://schemas.microsoft.com/office/drawing/2014/main" val="3323431658"/>
                  </a:ext>
                </a:extLst>
              </a:tr>
            </a:tbl>
          </a:graphicData>
        </a:graphic>
      </p:graphicFrame>
      <p:pic>
        <p:nvPicPr>
          <p:cNvPr id="7" name="תמונה 6">
            <a:extLst>
              <a:ext uri="{FF2B5EF4-FFF2-40B4-BE49-F238E27FC236}">
                <a16:creationId xmlns:a16="http://schemas.microsoft.com/office/drawing/2014/main" id="{0248DF94-3890-37AE-92FC-276DA3AA8DAA}"/>
              </a:ext>
            </a:extLst>
          </p:cNvPr>
          <p:cNvPicPr>
            <a:picLocks noChangeAspect="1"/>
          </p:cNvPicPr>
          <p:nvPr/>
        </p:nvPicPr>
        <p:blipFill>
          <a:blip r:embed="rId4"/>
          <a:srcRect t="10939"/>
          <a:stretch>
            <a:fillRect/>
          </a:stretch>
        </p:blipFill>
        <p:spPr>
          <a:xfrm>
            <a:off x="452673" y="2367301"/>
            <a:ext cx="3614294" cy="3034379"/>
          </a:xfrm>
          <a:prstGeom prst="rect">
            <a:avLst/>
          </a:prstGeom>
        </p:spPr>
      </p:pic>
      <p:pic>
        <p:nvPicPr>
          <p:cNvPr id="6" name="תמונה 5">
            <a:extLst>
              <a:ext uri="{FF2B5EF4-FFF2-40B4-BE49-F238E27FC236}">
                <a16:creationId xmlns:a16="http://schemas.microsoft.com/office/drawing/2014/main" id="{4E6ABCBC-58B4-2529-8A65-E89181207C9A}"/>
              </a:ext>
            </a:extLst>
          </p:cNvPr>
          <p:cNvPicPr>
            <a:picLocks noChangeAspect="1"/>
          </p:cNvPicPr>
          <p:nvPr/>
        </p:nvPicPr>
        <p:blipFill>
          <a:blip r:embed="rId5"/>
          <a:srcRect l="6808" t="8048" r="7455" b="8382"/>
          <a:stretch>
            <a:fillRect/>
          </a:stretch>
        </p:blipFill>
        <p:spPr>
          <a:xfrm>
            <a:off x="10835684" y="3434620"/>
            <a:ext cx="923066" cy="899740"/>
          </a:xfrm>
          <a:prstGeom prst="rect">
            <a:avLst/>
          </a:prstGeom>
        </p:spPr>
      </p:pic>
    </p:spTree>
    <p:extLst>
      <p:ext uri="{BB962C8B-B14F-4D97-AF65-F5344CB8AC3E}">
        <p14:creationId xmlns:p14="http://schemas.microsoft.com/office/powerpoint/2010/main" val="2249560939"/>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a:extLst>
            <a:ext uri="{FF2B5EF4-FFF2-40B4-BE49-F238E27FC236}">
              <a16:creationId xmlns:a16="http://schemas.microsoft.com/office/drawing/2014/main" id="{A4BAEEA1-CB12-18E9-D0EC-566CD536257C}"/>
            </a:ext>
          </a:extLst>
        </p:cNvPr>
        <p:cNvGrpSpPr/>
        <p:nvPr/>
      </p:nvGrpSpPr>
      <p:grpSpPr>
        <a:xfrm>
          <a:off x="0" y="0"/>
          <a:ext cx="0" cy="0"/>
          <a:chOff x="0" y="0"/>
          <a:chExt cx="0" cy="0"/>
        </a:xfrm>
      </p:grpSpPr>
      <p:pic>
        <p:nvPicPr>
          <p:cNvPr id="9" name="גרפיקה 8">
            <a:extLst>
              <a:ext uri="{FF2B5EF4-FFF2-40B4-BE49-F238E27FC236}">
                <a16:creationId xmlns:a16="http://schemas.microsoft.com/office/drawing/2014/main" id="{CE1E3D49-9B07-15BA-FAE3-89AB5FAC881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492969" y="63375"/>
            <a:ext cx="1608496" cy="1133922"/>
          </a:xfrm>
          <a:prstGeom prst="rect">
            <a:avLst/>
          </a:prstGeom>
        </p:spPr>
      </p:pic>
      <p:graphicFrame>
        <p:nvGraphicFramePr>
          <p:cNvPr id="3" name="טבלה 2">
            <a:extLst>
              <a:ext uri="{FF2B5EF4-FFF2-40B4-BE49-F238E27FC236}">
                <a16:creationId xmlns:a16="http://schemas.microsoft.com/office/drawing/2014/main" id="{31E8CBEC-9D89-6275-C2C8-0E940EBBAE04}"/>
              </a:ext>
            </a:extLst>
          </p:cNvPr>
          <p:cNvGraphicFramePr>
            <a:graphicFrameLocks noGrp="1"/>
          </p:cNvGraphicFramePr>
          <p:nvPr>
            <p:extLst>
              <p:ext uri="{D42A27DB-BD31-4B8C-83A1-F6EECF244321}">
                <p14:modId xmlns:p14="http://schemas.microsoft.com/office/powerpoint/2010/main" val="1623729086"/>
              </p:ext>
            </p:extLst>
          </p:nvPr>
        </p:nvGraphicFramePr>
        <p:xfrm>
          <a:off x="1086416" y="1293358"/>
          <a:ext cx="10893331" cy="5348085"/>
        </p:xfrm>
        <a:graphic>
          <a:graphicData uri="http://schemas.openxmlformats.org/drawingml/2006/table">
            <a:tbl>
              <a:tblPr rtl="1" firstRow="1" bandRow="1">
                <a:tableStyleId>{5C22544A-7EE6-4342-B048-85BDC9FD1C3A}</a:tableStyleId>
              </a:tblPr>
              <a:tblGrid>
                <a:gridCol w="1314765">
                  <a:extLst>
                    <a:ext uri="{9D8B030D-6E8A-4147-A177-3AD203B41FA5}">
                      <a16:colId xmlns:a16="http://schemas.microsoft.com/office/drawing/2014/main" val="3498638441"/>
                    </a:ext>
                  </a:extLst>
                </a:gridCol>
                <a:gridCol w="3711921">
                  <a:extLst>
                    <a:ext uri="{9D8B030D-6E8A-4147-A177-3AD203B41FA5}">
                      <a16:colId xmlns:a16="http://schemas.microsoft.com/office/drawing/2014/main" val="4073134763"/>
                    </a:ext>
                  </a:extLst>
                </a:gridCol>
                <a:gridCol w="5866645">
                  <a:extLst>
                    <a:ext uri="{9D8B030D-6E8A-4147-A177-3AD203B41FA5}">
                      <a16:colId xmlns:a16="http://schemas.microsoft.com/office/drawing/2014/main" val="3937419062"/>
                    </a:ext>
                  </a:extLst>
                </a:gridCol>
              </a:tblGrid>
              <a:tr h="347440">
                <a:tc>
                  <a:txBody>
                    <a:bodyPr/>
                    <a:lstStyle/>
                    <a:p>
                      <a:pPr rtl="1"/>
                      <a:r>
                        <a:rPr lang="he-IL" dirty="0"/>
                        <a:t>הנושא</a:t>
                      </a:r>
                    </a:p>
                  </a:txBody>
                  <a:tcPr/>
                </a:tc>
                <a:tc>
                  <a:txBody>
                    <a:bodyPr/>
                    <a:lstStyle/>
                    <a:p>
                      <a:pPr rtl="1"/>
                      <a:r>
                        <a:rPr lang="he-IL" dirty="0"/>
                        <a:t>טענת הציבור</a:t>
                      </a:r>
                    </a:p>
                  </a:txBody>
                  <a:tcPr/>
                </a:tc>
                <a:tc>
                  <a:txBody>
                    <a:bodyPr/>
                    <a:lstStyle/>
                    <a:p>
                      <a:pPr rtl="1"/>
                      <a:r>
                        <a:rPr lang="he-IL" dirty="0"/>
                        <a:t>מענה העירייה</a:t>
                      </a:r>
                    </a:p>
                  </a:txBody>
                  <a:tcPr/>
                </a:tc>
                <a:extLst>
                  <a:ext uri="{0D108BD9-81ED-4DB2-BD59-A6C34878D82A}">
                    <a16:rowId xmlns:a16="http://schemas.microsoft.com/office/drawing/2014/main" val="3614084486"/>
                  </a:ext>
                </a:extLst>
              </a:tr>
              <a:tr h="1389760">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u="none" dirty="0">
                          <a:ln w="0"/>
                          <a:solidFill>
                            <a:schemeClr val="tx2">
                              <a:lumMod val="75000"/>
                              <a:lumOff val="25000"/>
                            </a:schemeClr>
                          </a:solidFill>
                          <a:effectLst>
                            <a:outerShdw blurRad="38100" dist="19050" dir="2700000" algn="tl" rotWithShape="0">
                              <a:schemeClr val="dk1">
                                <a:alpha val="40000"/>
                              </a:schemeClr>
                            </a:outerShdw>
                          </a:effectLst>
                        </a:rPr>
                        <a:t>תוקף </a:t>
                      </a:r>
                      <a:r>
                        <a:rPr lang="he-IL" b="1" u="none" dirty="0" err="1">
                          <a:ln w="0"/>
                          <a:solidFill>
                            <a:schemeClr val="tx2">
                              <a:lumMod val="75000"/>
                              <a:lumOff val="25000"/>
                            </a:schemeClr>
                          </a:solidFill>
                          <a:effectLst>
                            <a:outerShdw blurRad="38100" dist="19050" dir="2700000" algn="tl" rotWithShape="0">
                              <a:schemeClr val="dk1">
                                <a:alpha val="40000"/>
                              </a:schemeClr>
                            </a:outerShdw>
                          </a:effectLst>
                        </a:rPr>
                        <a:t>חוו"ד</a:t>
                      </a:r>
                      <a:r>
                        <a:rPr lang="he-IL" b="1" u="none" dirty="0">
                          <a:ln w="0"/>
                          <a:solidFill>
                            <a:schemeClr val="tx2">
                              <a:lumMod val="75000"/>
                              <a:lumOff val="25000"/>
                            </a:schemeClr>
                          </a:solidFill>
                          <a:effectLst>
                            <a:outerShdw blurRad="38100" dist="19050" dir="2700000" algn="tl" rotWithShape="0">
                              <a:schemeClr val="dk1">
                                <a:alpha val="40000"/>
                              </a:schemeClr>
                            </a:outerShdw>
                          </a:effectLst>
                        </a:rPr>
                        <a:t> כלכלית</a:t>
                      </a:r>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0" cap="none" spc="0" dirty="0">
                          <a:ln w="0"/>
                          <a:solidFill>
                            <a:schemeClr val="tx2">
                              <a:lumMod val="75000"/>
                              <a:lumOff val="25000"/>
                            </a:schemeClr>
                          </a:solidFill>
                          <a:effectLst>
                            <a:outerShdw blurRad="38100" dist="19050" dir="2700000" algn="tl" rotWithShape="0">
                              <a:schemeClr val="dk1">
                                <a:alpha val="40000"/>
                              </a:schemeClr>
                            </a:outerShdw>
                          </a:effectLst>
                        </a:rPr>
                        <a:t>הדרישה לתיקוף מחדש של חוות הדעת השמאית בכל שנה מייצרת כפל עלויות ובירוקרטיה מיותרת.</a:t>
                      </a:r>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ln w="0"/>
                          <a:solidFill>
                            <a:schemeClr val="tx2">
                              <a:lumMod val="75000"/>
                              <a:lumOff val="25000"/>
                            </a:schemeClr>
                          </a:solidFill>
                          <a:effectLst>
                            <a:outerShdw blurRad="38100" dist="19050" dir="2700000" algn="tl" rotWithShape="0">
                              <a:schemeClr val="dk1">
                                <a:alpha val="40000"/>
                              </a:schemeClr>
                            </a:outerShdw>
                          </a:effectLst>
                        </a:rPr>
                        <a:t>לאור העובדה שנתוני השוק והפרמטרים הכלכליים משתנים לעיתים באופן מהותי לאחר שנה, עדכון הדוח השמאי הכרחי כדי להבטיח שהתכנון המוצע ישקף את המציאות הכלכלית העדכנית.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ln w="0"/>
                          <a:solidFill>
                            <a:schemeClr val="tx2">
                              <a:lumMod val="75000"/>
                              <a:lumOff val="25000"/>
                            </a:schemeClr>
                          </a:solidFill>
                          <a:effectLst>
                            <a:outerShdw blurRad="38100" dist="19050" dir="2700000" algn="tl" rotWithShape="0">
                              <a:schemeClr val="dk1">
                                <a:alpha val="40000"/>
                              </a:schemeClr>
                            </a:outerShdw>
                          </a:effectLst>
                        </a:rPr>
                        <a:t>יזם יוכל לאמץ את דו"ח השמאי העירוני במקום לעדכן דו"ח.</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b="1" dirty="0">
                        <a:ln w="0"/>
                        <a:solidFill>
                          <a:schemeClr val="tx2">
                            <a:lumMod val="75000"/>
                            <a:lumOff val="25000"/>
                          </a:schemeClr>
                        </a:solidFill>
                        <a:effectLst>
                          <a:outerShdw blurRad="38100" dist="19050" dir="2700000" algn="tl" rotWithShape="0">
                            <a:schemeClr val="dk1">
                              <a:alpha val="40000"/>
                            </a:schemeClr>
                          </a:outerShdw>
                        </a:effectLst>
                      </a:endParaRPr>
                    </a:p>
                  </a:txBody>
                  <a:tcPr/>
                </a:tc>
                <a:extLst>
                  <a:ext uri="{0D108BD9-81ED-4DB2-BD59-A6C34878D82A}">
                    <a16:rowId xmlns:a16="http://schemas.microsoft.com/office/drawing/2014/main" val="3323431658"/>
                  </a:ext>
                </a:extLst>
              </a:tr>
              <a:tr h="1533996">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u="none" dirty="0">
                          <a:ln w="0"/>
                          <a:solidFill>
                            <a:schemeClr val="tx2">
                              <a:lumMod val="75000"/>
                              <a:lumOff val="25000"/>
                            </a:schemeClr>
                          </a:solidFill>
                          <a:effectLst>
                            <a:outerShdw blurRad="38100" dist="19050" dir="2700000" algn="tl" rotWithShape="0">
                              <a:schemeClr val="dk1">
                                <a:alpha val="40000"/>
                              </a:schemeClr>
                            </a:outerShdw>
                          </a:effectLst>
                        </a:rPr>
                        <a:t>תכנית צל</a:t>
                      </a:r>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0" cap="none" spc="0" dirty="0">
                          <a:ln w="0"/>
                          <a:solidFill>
                            <a:schemeClr val="tx2">
                              <a:lumMod val="75000"/>
                              <a:lumOff val="25000"/>
                            </a:schemeClr>
                          </a:solidFill>
                          <a:effectLst>
                            <a:outerShdw blurRad="38100" dist="19050" dir="2700000" algn="tl" rotWithShape="0">
                              <a:schemeClr val="dk1">
                                <a:alpha val="40000"/>
                              </a:schemeClr>
                            </a:outerShdw>
                          </a:effectLst>
                        </a:rPr>
                        <a:t>דרישה להכנת </a:t>
                      </a:r>
                      <a:r>
                        <a:rPr lang="he-IL" b="0" cap="none" spc="0" dirty="0" err="1">
                          <a:ln w="0"/>
                          <a:solidFill>
                            <a:schemeClr val="tx2">
                              <a:lumMod val="75000"/>
                              <a:lumOff val="25000"/>
                            </a:schemeClr>
                          </a:solidFill>
                          <a:effectLst>
                            <a:outerShdw blurRad="38100" dist="19050" dir="2700000" algn="tl" rotWithShape="0">
                              <a:schemeClr val="dk1">
                                <a:alpha val="40000"/>
                              </a:schemeClr>
                            </a:outerShdw>
                          </a:effectLst>
                        </a:rPr>
                        <a:t>תכניות</a:t>
                      </a:r>
                      <a:r>
                        <a:rPr lang="he-IL" b="0" cap="none" spc="0" dirty="0">
                          <a:ln w="0"/>
                          <a:solidFill>
                            <a:schemeClr val="tx2">
                              <a:lumMod val="75000"/>
                              <a:lumOff val="25000"/>
                            </a:schemeClr>
                          </a:solidFill>
                          <a:effectLst>
                            <a:outerShdw blurRad="38100" dist="19050" dir="2700000" algn="tl" rotWithShape="0">
                              <a:schemeClr val="dk1">
                                <a:alpha val="40000"/>
                              </a:schemeClr>
                            </a:outerShdw>
                          </a:effectLst>
                        </a:rPr>
                        <a:t> צל למקטעי רחוב מטילה על היזם הוצאות כבדות ויוצרת הקפאה תכנונית.</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b="0" cap="none" spc="0" dirty="0">
                        <a:ln w="0"/>
                        <a:solidFill>
                          <a:schemeClr val="tx2">
                            <a:lumMod val="75000"/>
                            <a:lumOff val="25000"/>
                          </a:schemeClr>
                        </a:solidFill>
                        <a:effectLst>
                          <a:outerShdw blurRad="38100" dist="19050" dir="2700000" algn="tl" rotWithShape="0">
                            <a:schemeClr val="dk1">
                              <a:alpha val="40000"/>
                            </a:schemeClr>
                          </a:outerShdw>
                        </a:effectLst>
                      </a:endParaRPr>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ln w="0"/>
                          <a:solidFill>
                            <a:schemeClr val="tx2">
                              <a:lumMod val="75000"/>
                              <a:lumOff val="25000"/>
                            </a:schemeClr>
                          </a:solidFill>
                          <a:effectLst>
                            <a:outerShdw blurRad="38100" dist="19050" dir="2700000" algn="tl" rotWithShape="0">
                              <a:schemeClr val="dk1">
                                <a:alpha val="40000"/>
                              </a:schemeClr>
                            </a:outerShdw>
                          </a:effectLst>
                        </a:rPr>
                        <a:t>דרישת העירייה </a:t>
                      </a:r>
                      <a:r>
                        <a:rPr lang="he-IL" dirty="0" err="1">
                          <a:ln w="0"/>
                          <a:solidFill>
                            <a:schemeClr val="tx2">
                              <a:lumMod val="75000"/>
                              <a:lumOff val="25000"/>
                            </a:schemeClr>
                          </a:solidFill>
                          <a:effectLst>
                            <a:outerShdw blurRad="38100" dist="19050" dir="2700000" algn="tl" rotWithShape="0">
                              <a:schemeClr val="dk1">
                                <a:alpha val="40000"/>
                              </a:schemeClr>
                            </a:outerShdw>
                          </a:effectLst>
                        </a:rPr>
                        <a:t>לתכנית</a:t>
                      </a:r>
                      <a:r>
                        <a:rPr lang="he-IL" dirty="0">
                          <a:ln w="0"/>
                          <a:solidFill>
                            <a:schemeClr val="tx2">
                              <a:lumMod val="75000"/>
                              <a:lumOff val="25000"/>
                            </a:schemeClr>
                          </a:solidFill>
                          <a:effectLst>
                            <a:outerShdw blurRad="38100" dist="19050" dir="2700000" algn="tl" rotWithShape="0">
                              <a:schemeClr val="dk1">
                                <a:alpha val="40000"/>
                              </a:schemeClr>
                            </a:outerShdw>
                          </a:effectLst>
                        </a:rPr>
                        <a:t> צל מוגבלת למקטע רחוב מצומצם בלבד, והיא נדרשת במסלול עיבוי בלבד (חיזוק ותוספת) כדי להבטיח תכנון איכותי שאינו פוגע במגרשים השכנים. יובהר כי היקף הזכויות ייגזר מהדוח הכלכלי אשר יבטיח היתכנות כלכלית למימוש פרויקטים אלו.</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ln w="0"/>
                        <a:solidFill>
                          <a:schemeClr val="tx2">
                            <a:lumMod val="75000"/>
                            <a:lumOff val="25000"/>
                          </a:schemeClr>
                        </a:solidFill>
                        <a:effectLst>
                          <a:outerShdw blurRad="38100" dist="19050" dir="2700000" algn="tl" rotWithShape="0">
                            <a:schemeClr val="dk1">
                              <a:alpha val="40000"/>
                            </a:schemeClr>
                          </a:outerShdw>
                        </a:effectLst>
                      </a:endParaRPr>
                    </a:p>
                  </a:txBody>
                  <a:tcPr/>
                </a:tc>
                <a:extLst>
                  <a:ext uri="{0D108BD9-81ED-4DB2-BD59-A6C34878D82A}">
                    <a16:rowId xmlns:a16="http://schemas.microsoft.com/office/drawing/2014/main" val="3966757696"/>
                  </a:ext>
                </a:extLst>
              </a:tr>
              <a:tr h="178192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u="none" dirty="0">
                          <a:ln w="0"/>
                          <a:solidFill>
                            <a:schemeClr val="tx2">
                              <a:lumMod val="75000"/>
                              <a:lumOff val="25000"/>
                            </a:schemeClr>
                          </a:solidFill>
                          <a:effectLst>
                            <a:outerShdw blurRad="38100" dist="19050" dir="2700000" algn="tl" rotWithShape="0">
                              <a:schemeClr val="dk1">
                                <a:alpha val="40000"/>
                              </a:schemeClr>
                            </a:outerShdw>
                          </a:effectLst>
                        </a:rPr>
                        <a:t>התאמה לתיקון 139</a:t>
                      </a:r>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0" cap="none" spc="0" dirty="0">
                          <a:ln w="0"/>
                          <a:solidFill>
                            <a:schemeClr val="tx2">
                              <a:lumMod val="75000"/>
                              <a:lumOff val="25000"/>
                            </a:schemeClr>
                          </a:solidFill>
                          <a:effectLst>
                            <a:outerShdw blurRad="38100" dist="19050" dir="2700000" algn="tl" rotWithShape="0">
                              <a:schemeClr val="dk1">
                                <a:alpha val="40000"/>
                              </a:schemeClr>
                            </a:outerShdw>
                          </a:effectLst>
                        </a:rPr>
                        <a:t>המדיניות העירונית סותרת את רוח החוק הארצי ומגבילה את הזכויות באופן שחוסם התחדשות עירונית במקום לעודד אותה.</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b="0" cap="none" spc="0" dirty="0">
                        <a:ln w="0"/>
                        <a:solidFill>
                          <a:schemeClr val="tx2">
                            <a:lumMod val="75000"/>
                            <a:lumOff val="25000"/>
                          </a:schemeClr>
                        </a:solidFill>
                        <a:effectLst>
                          <a:outerShdw blurRad="38100" dist="19050" dir="2700000" algn="tl" rotWithShape="0">
                            <a:schemeClr val="dk1">
                              <a:alpha val="40000"/>
                            </a:schemeClr>
                          </a:outerShdw>
                        </a:effectLst>
                      </a:endParaRPr>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ln w="0"/>
                          <a:solidFill>
                            <a:schemeClr val="tx2">
                              <a:lumMod val="75000"/>
                              <a:lumOff val="25000"/>
                            </a:schemeClr>
                          </a:solidFill>
                          <a:effectLst>
                            <a:outerShdw blurRad="38100" dist="19050" dir="2700000" algn="tl" rotWithShape="0">
                              <a:schemeClr val="dk1">
                                <a:alpha val="40000"/>
                              </a:schemeClr>
                            </a:outerShdw>
                          </a:effectLst>
                        </a:rPr>
                        <a:t>המדיניות הנוכחית גובשה מתוך ראייה תכנונית כוללת, המאזנת בין תוספת היקף זכויות הבניה לבין כושר הנשיאה של התשתיות העירוניות והמדיניות עודכנה על מנת לאפשר היתכנות רחבה יותר לביצוע פרויקטים.</a:t>
                      </a:r>
                    </a:p>
                  </a:txBody>
                  <a:tcPr/>
                </a:tc>
                <a:extLst>
                  <a:ext uri="{0D108BD9-81ED-4DB2-BD59-A6C34878D82A}">
                    <a16:rowId xmlns:a16="http://schemas.microsoft.com/office/drawing/2014/main" val="1941613041"/>
                  </a:ext>
                </a:extLst>
              </a:tr>
            </a:tbl>
          </a:graphicData>
        </a:graphic>
      </p:graphicFrame>
      <p:pic>
        <p:nvPicPr>
          <p:cNvPr id="4" name="תמונה 3">
            <a:extLst>
              <a:ext uri="{FF2B5EF4-FFF2-40B4-BE49-F238E27FC236}">
                <a16:creationId xmlns:a16="http://schemas.microsoft.com/office/drawing/2014/main" id="{11110A96-0C9E-F461-FACE-A13BDC857A42}"/>
              </a:ext>
            </a:extLst>
          </p:cNvPr>
          <p:cNvPicPr>
            <a:picLocks noChangeAspect="1"/>
          </p:cNvPicPr>
          <p:nvPr/>
        </p:nvPicPr>
        <p:blipFill>
          <a:blip r:embed="rId4"/>
          <a:srcRect l="6808" t="8048" r="7455" b="8382"/>
          <a:stretch>
            <a:fillRect/>
          </a:stretch>
        </p:blipFill>
        <p:spPr>
          <a:xfrm>
            <a:off x="124263" y="1789133"/>
            <a:ext cx="923066" cy="899740"/>
          </a:xfrm>
          <a:prstGeom prst="rect">
            <a:avLst/>
          </a:prstGeom>
        </p:spPr>
      </p:pic>
      <p:pic>
        <p:nvPicPr>
          <p:cNvPr id="6" name="תמונה 5">
            <a:extLst>
              <a:ext uri="{FF2B5EF4-FFF2-40B4-BE49-F238E27FC236}">
                <a16:creationId xmlns:a16="http://schemas.microsoft.com/office/drawing/2014/main" id="{3E599803-D5A3-FC24-6C04-F603CB75BEA9}"/>
              </a:ext>
            </a:extLst>
          </p:cNvPr>
          <p:cNvPicPr>
            <a:picLocks noChangeAspect="1"/>
          </p:cNvPicPr>
          <p:nvPr/>
        </p:nvPicPr>
        <p:blipFill>
          <a:blip r:embed="rId5"/>
          <a:srcRect l="7119" t="8048" r="7145" b="8382"/>
          <a:stretch>
            <a:fillRect/>
          </a:stretch>
        </p:blipFill>
        <p:spPr>
          <a:xfrm>
            <a:off x="124263" y="3429000"/>
            <a:ext cx="923066" cy="899740"/>
          </a:xfrm>
          <a:prstGeom prst="rect">
            <a:avLst/>
          </a:prstGeom>
        </p:spPr>
      </p:pic>
      <p:pic>
        <p:nvPicPr>
          <p:cNvPr id="8" name="תמונה 7">
            <a:extLst>
              <a:ext uri="{FF2B5EF4-FFF2-40B4-BE49-F238E27FC236}">
                <a16:creationId xmlns:a16="http://schemas.microsoft.com/office/drawing/2014/main" id="{4AD9D44C-FFC2-4943-3908-2067A594D00D}"/>
              </a:ext>
            </a:extLst>
          </p:cNvPr>
          <p:cNvPicPr>
            <a:picLocks noChangeAspect="1"/>
          </p:cNvPicPr>
          <p:nvPr/>
        </p:nvPicPr>
        <p:blipFill>
          <a:blip r:embed="rId4"/>
          <a:srcRect l="6808" t="8048" r="7455" b="8382"/>
          <a:stretch>
            <a:fillRect/>
          </a:stretch>
        </p:blipFill>
        <p:spPr>
          <a:xfrm>
            <a:off x="124263" y="5083084"/>
            <a:ext cx="923066" cy="899740"/>
          </a:xfrm>
          <a:prstGeom prst="rect">
            <a:avLst/>
          </a:prstGeom>
        </p:spPr>
      </p:pic>
    </p:spTree>
    <p:extLst>
      <p:ext uri="{BB962C8B-B14F-4D97-AF65-F5344CB8AC3E}">
        <p14:creationId xmlns:p14="http://schemas.microsoft.com/office/powerpoint/2010/main" val="931300520"/>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a:extLst>
            <a:ext uri="{FF2B5EF4-FFF2-40B4-BE49-F238E27FC236}">
              <a16:creationId xmlns:a16="http://schemas.microsoft.com/office/drawing/2014/main" id="{57A7AB2C-99E9-0246-5D5E-A931490FD18E}"/>
            </a:ext>
          </a:extLst>
        </p:cNvPr>
        <p:cNvGrpSpPr/>
        <p:nvPr/>
      </p:nvGrpSpPr>
      <p:grpSpPr>
        <a:xfrm>
          <a:off x="0" y="0"/>
          <a:ext cx="0" cy="0"/>
          <a:chOff x="0" y="0"/>
          <a:chExt cx="0" cy="0"/>
        </a:xfrm>
      </p:grpSpPr>
      <p:pic>
        <p:nvPicPr>
          <p:cNvPr id="9" name="גרפיקה 8">
            <a:extLst>
              <a:ext uri="{FF2B5EF4-FFF2-40B4-BE49-F238E27FC236}">
                <a16:creationId xmlns:a16="http://schemas.microsoft.com/office/drawing/2014/main" id="{04BB63A9-F000-7FA2-2489-B681C74CD46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492969" y="63375"/>
            <a:ext cx="1608496" cy="1133922"/>
          </a:xfrm>
          <a:prstGeom prst="rect">
            <a:avLst/>
          </a:prstGeom>
        </p:spPr>
      </p:pic>
      <p:graphicFrame>
        <p:nvGraphicFramePr>
          <p:cNvPr id="3" name="טבלה 2">
            <a:extLst>
              <a:ext uri="{FF2B5EF4-FFF2-40B4-BE49-F238E27FC236}">
                <a16:creationId xmlns:a16="http://schemas.microsoft.com/office/drawing/2014/main" id="{9D57755A-6092-125F-27E7-C343A36CC41D}"/>
              </a:ext>
            </a:extLst>
          </p:cNvPr>
          <p:cNvGraphicFramePr>
            <a:graphicFrameLocks noGrp="1"/>
          </p:cNvGraphicFramePr>
          <p:nvPr>
            <p:extLst>
              <p:ext uri="{D42A27DB-BD31-4B8C-83A1-F6EECF244321}">
                <p14:modId xmlns:p14="http://schemas.microsoft.com/office/powerpoint/2010/main" val="243817602"/>
              </p:ext>
            </p:extLst>
          </p:nvPr>
        </p:nvGraphicFramePr>
        <p:xfrm>
          <a:off x="1086416" y="1293358"/>
          <a:ext cx="10893331" cy="3330429"/>
        </p:xfrm>
        <a:graphic>
          <a:graphicData uri="http://schemas.openxmlformats.org/drawingml/2006/table">
            <a:tbl>
              <a:tblPr rtl="1" firstRow="1" bandRow="1">
                <a:tableStyleId>{5C22544A-7EE6-4342-B048-85BDC9FD1C3A}</a:tableStyleId>
              </a:tblPr>
              <a:tblGrid>
                <a:gridCol w="1314765">
                  <a:extLst>
                    <a:ext uri="{9D8B030D-6E8A-4147-A177-3AD203B41FA5}">
                      <a16:colId xmlns:a16="http://schemas.microsoft.com/office/drawing/2014/main" val="3498638441"/>
                    </a:ext>
                  </a:extLst>
                </a:gridCol>
                <a:gridCol w="3711921">
                  <a:extLst>
                    <a:ext uri="{9D8B030D-6E8A-4147-A177-3AD203B41FA5}">
                      <a16:colId xmlns:a16="http://schemas.microsoft.com/office/drawing/2014/main" val="4073134763"/>
                    </a:ext>
                  </a:extLst>
                </a:gridCol>
                <a:gridCol w="5866645">
                  <a:extLst>
                    <a:ext uri="{9D8B030D-6E8A-4147-A177-3AD203B41FA5}">
                      <a16:colId xmlns:a16="http://schemas.microsoft.com/office/drawing/2014/main" val="3937419062"/>
                    </a:ext>
                  </a:extLst>
                </a:gridCol>
              </a:tblGrid>
              <a:tr h="335048">
                <a:tc>
                  <a:txBody>
                    <a:bodyPr/>
                    <a:lstStyle/>
                    <a:p>
                      <a:pPr rtl="1"/>
                      <a:r>
                        <a:rPr lang="he-IL" dirty="0"/>
                        <a:t>הנושא</a:t>
                      </a:r>
                    </a:p>
                  </a:txBody>
                  <a:tcPr/>
                </a:tc>
                <a:tc>
                  <a:txBody>
                    <a:bodyPr/>
                    <a:lstStyle/>
                    <a:p>
                      <a:pPr rtl="1"/>
                      <a:r>
                        <a:rPr lang="he-IL" dirty="0"/>
                        <a:t>טענת הציבור</a:t>
                      </a:r>
                    </a:p>
                  </a:txBody>
                  <a:tcPr/>
                </a:tc>
                <a:tc>
                  <a:txBody>
                    <a:bodyPr/>
                    <a:lstStyle/>
                    <a:p>
                      <a:pPr rtl="1"/>
                      <a:r>
                        <a:rPr lang="he-IL" dirty="0"/>
                        <a:t>מענה העירייה</a:t>
                      </a:r>
                    </a:p>
                  </a:txBody>
                  <a:tcPr/>
                </a:tc>
                <a:extLst>
                  <a:ext uri="{0D108BD9-81ED-4DB2-BD59-A6C34878D82A}">
                    <a16:rowId xmlns:a16="http://schemas.microsoft.com/office/drawing/2014/main" val="3614084486"/>
                  </a:ext>
                </a:extLst>
              </a:tr>
              <a:tr h="1227309">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u="none" dirty="0">
                          <a:ln w="0"/>
                          <a:solidFill>
                            <a:schemeClr val="tx2">
                              <a:lumMod val="75000"/>
                              <a:lumOff val="25000"/>
                            </a:schemeClr>
                          </a:solidFill>
                          <a:effectLst>
                            <a:outerShdw blurRad="38100" dist="19050" dir="2700000" algn="tl" rotWithShape="0">
                              <a:schemeClr val="dk1">
                                <a:alpha val="40000"/>
                              </a:schemeClr>
                            </a:outerShdw>
                          </a:effectLst>
                        </a:rPr>
                        <a:t>מיגון התושבים</a:t>
                      </a:r>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0" cap="none" spc="0" dirty="0">
                          <a:ln w="0"/>
                          <a:solidFill>
                            <a:schemeClr val="tx2">
                              <a:lumMod val="75000"/>
                              <a:lumOff val="25000"/>
                            </a:schemeClr>
                          </a:solidFill>
                          <a:effectLst>
                            <a:outerShdw blurRad="38100" dist="19050" dir="2700000" algn="tl" rotWithShape="0">
                              <a:schemeClr val="dk1">
                                <a:alpha val="40000"/>
                              </a:schemeClr>
                            </a:outerShdw>
                          </a:effectLst>
                        </a:rPr>
                        <a:t>המטרה המרכזית היא מיגון העיר מפני רעידות אדמה ואיומים </a:t>
                      </a:r>
                      <a:r>
                        <a:rPr lang="he-IL" b="0" cap="none" spc="0" dirty="0" err="1">
                          <a:ln w="0"/>
                          <a:solidFill>
                            <a:schemeClr val="tx2">
                              <a:lumMod val="75000"/>
                              <a:lumOff val="25000"/>
                            </a:schemeClr>
                          </a:solidFill>
                          <a:effectLst>
                            <a:outerShdw blurRad="38100" dist="19050" dir="2700000" algn="tl" rotWithShape="0">
                              <a:schemeClr val="dk1">
                                <a:alpha val="40000"/>
                              </a:schemeClr>
                            </a:outerShdw>
                          </a:effectLst>
                        </a:rPr>
                        <a:t>בטחוניים</a:t>
                      </a:r>
                      <a:r>
                        <a:rPr lang="he-IL" b="0" cap="none" spc="0" dirty="0">
                          <a:ln w="0"/>
                          <a:solidFill>
                            <a:schemeClr val="tx2">
                              <a:lumMod val="75000"/>
                              <a:lumOff val="25000"/>
                            </a:schemeClr>
                          </a:solidFill>
                          <a:effectLst>
                            <a:outerShdw blurRad="38100" dist="19050" dir="2700000" algn="tl" rotWithShape="0">
                              <a:schemeClr val="dk1">
                                <a:alpha val="40000"/>
                              </a:schemeClr>
                            </a:outerShdw>
                          </a:effectLst>
                        </a:rPr>
                        <a:t>, והמדיניות הנוכחית חוסמת מטרה </a:t>
                      </a:r>
                      <a:r>
                        <a:rPr lang="he-IL" dirty="0">
                          <a:ln w="0"/>
                          <a:solidFill>
                            <a:schemeClr val="tx2">
                              <a:lumMod val="75000"/>
                              <a:lumOff val="25000"/>
                            </a:schemeClr>
                          </a:solidFill>
                          <a:effectLst>
                            <a:outerShdw blurRad="38100" dist="19050" dir="2700000" algn="tl" rotWithShape="0">
                              <a:schemeClr val="dk1">
                                <a:alpha val="40000"/>
                              </a:schemeClr>
                            </a:outerShdw>
                          </a:effectLst>
                        </a:rPr>
                        <a:t>זו </a:t>
                      </a:r>
                      <a:r>
                        <a:rPr lang="he-IL" b="0" cap="none" spc="0" dirty="0">
                          <a:ln w="0"/>
                          <a:solidFill>
                            <a:schemeClr val="tx2">
                              <a:lumMod val="75000"/>
                              <a:lumOff val="25000"/>
                            </a:schemeClr>
                          </a:solidFill>
                          <a:effectLst>
                            <a:outerShdw blurRad="38100" dist="19050" dir="2700000" algn="tl" rotWithShape="0">
                              <a:schemeClr val="dk1">
                                <a:alpha val="40000"/>
                              </a:schemeClr>
                            </a:outerShdw>
                          </a:effectLst>
                        </a:rPr>
                        <a:t>במקום לקדם אותה.</a:t>
                      </a:r>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ln w="0"/>
                          <a:solidFill>
                            <a:schemeClr val="tx2">
                              <a:lumMod val="75000"/>
                              <a:lumOff val="25000"/>
                            </a:schemeClr>
                          </a:solidFill>
                          <a:effectLst>
                            <a:outerShdw blurRad="38100" dist="19050" dir="2700000" algn="tl" rotWithShape="0">
                              <a:schemeClr val="dk1">
                                <a:alpha val="40000"/>
                              </a:schemeClr>
                            </a:outerShdw>
                          </a:effectLst>
                        </a:rPr>
                        <a:t>מסמך המדיניות מגדיר כמה חלופות במטרה לאפשר היתכנות וכדאיות כלכלית, תוך שמירה על האינטרס הציבורי ואיכות המרחב העירוני. החלופות המוצעות ליזמים מייצרות ודאות תכנונית ליזמים לפי החלופות השונות. </a:t>
                      </a:r>
                    </a:p>
                  </a:txBody>
                  <a:tcPr/>
                </a:tc>
                <a:extLst>
                  <a:ext uri="{0D108BD9-81ED-4DB2-BD59-A6C34878D82A}">
                    <a16:rowId xmlns:a16="http://schemas.microsoft.com/office/drawing/2014/main" val="3323431658"/>
                  </a:ext>
                </a:extLst>
              </a:tr>
              <a:tr h="1614881">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u="none" dirty="0">
                          <a:ln w="0"/>
                          <a:solidFill>
                            <a:schemeClr val="tx2">
                              <a:lumMod val="75000"/>
                              <a:lumOff val="25000"/>
                            </a:schemeClr>
                          </a:solidFill>
                          <a:effectLst>
                            <a:outerShdw blurRad="38100" dist="19050" dir="2700000" algn="tl" rotWithShape="0">
                              <a:schemeClr val="dk1">
                                <a:alpha val="40000"/>
                              </a:schemeClr>
                            </a:outerShdw>
                          </a:effectLst>
                        </a:rPr>
                        <a:t>סביבה וקיימות</a:t>
                      </a:r>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0" cap="none" spc="0" dirty="0">
                          <a:ln w="0"/>
                          <a:solidFill>
                            <a:schemeClr val="tx2">
                              <a:lumMod val="75000"/>
                              <a:lumOff val="25000"/>
                            </a:schemeClr>
                          </a:solidFill>
                          <a:effectLst>
                            <a:outerShdw blurRad="38100" dist="19050" dir="2700000" algn="tl" rotWithShape="0">
                              <a:schemeClr val="dk1">
                                <a:alpha val="40000"/>
                              </a:schemeClr>
                            </a:outerShdw>
                          </a:effectLst>
                        </a:rPr>
                        <a:t>יש להרחיב את חובת השימור לכלל העצים הממוקמים בין קו הבניין לגבול המגרש, להבטיח רצועות גינון נרחבות מאדמת מקור המאפשרות התפתחות שורשים וחלחול נגר, ולחייב תכנון מוצל ובר קיימא.</a:t>
                      </a:r>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ln w="0"/>
                          <a:solidFill>
                            <a:schemeClr val="tx2">
                              <a:lumMod val="75000"/>
                              <a:lumOff val="25000"/>
                            </a:schemeClr>
                          </a:solidFill>
                          <a:effectLst>
                            <a:outerShdw blurRad="38100" dist="19050" dir="2700000" algn="tl" rotWithShape="0">
                              <a:schemeClr val="dk1">
                                <a:alpha val="40000"/>
                              </a:schemeClr>
                            </a:outerShdw>
                          </a:effectLst>
                        </a:rPr>
                        <a:t>עיריית רחובות רואה בשימור העצים ובפיתוח הנופי חלק בלתי נפרד מאיכות החיים בעיר. דרישות אלו מפורטות בהנחיות המרחביות של הוועדה המקומית. כל תוכנית או בקשה להיתר מחויבת לעמוד בהנחיות אלו. </a:t>
                      </a:r>
                    </a:p>
                  </a:txBody>
                  <a:tcPr/>
                </a:tc>
                <a:extLst>
                  <a:ext uri="{0D108BD9-81ED-4DB2-BD59-A6C34878D82A}">
                    <a16:rowId xmlns:a16="http://schemas.microsoft.com/office/drawing/2014/main" val="3966757696"/>
                  </a:ext>
                </a:extLst>
              </a:tr>
            </a:tbl>
          </a:graphicData>
        </a:graphic>
      </p:graphicFrame>
      <p:pic>
        <p:nvPicPr>
          <p:cNvPr id="4" name="תמונה 3">
            <a:extLst>
              <a:ext uri="{FF2B5EF4-FFF2-40B4-BE49-F238E27FC236}">
                <a16:creationId xmlns:a16="http://schemas.microsoft.com/office/drawing/2014/main" id="{C16DA8C1-2ADD-146E-4A48-F27235F85098}"/>
              </a:ext>
            </a:extLst>
          </p:cNvPr>
          <p:cNvPicPr>
            <a:picLocks noChangeAspect="1"/>
          </p:cNvPicPr>
          <p:nvPr/>
        </p:nvPicPr>
        <p:blipFill>
          <a:blip r:embed="rId4"/>
          <a:srcRect l="6808" t="8048" r="7455" b="8382"/>
          <a:stretch>
            <a:fillRect/>
          </a:stretch>
        </p:blipFill>
        <p:spPr>
          <a:xfrm>
            <a:off x="89026" y="1885178"/>
            <a:ext cx="923066" cy="899740"/>
          </a:xfrm>
          <a:prstGeom prst="rect">
            <a:avLst/>
          </a:prstGeom>
        </p:spPr>
      </p:pic>
      <p:pic>
        <p:nvPicPr>
          <p:cNvPr id="6" name="תמונה 5">
            <a:extLst>
              <a:ext uri="{FF2B5EF4-FFF2-40B4-BE49-F238E27FC236}">
                <a16:creationId xmlns:a16="http://schemas.microsoft.com/office/drawing/2014/main" id="{8DCD5094-55FC-AC40-C46C-329BCDA46E0E}"/>
              </a:ext>
            </a:extLst>
          </p:cNvPr>
          <p:cNvPicPr>
            <a:picLocks noChangeAspect="1"/>
          </p:cNvPicPr>
          <p:nvPr/>
        </p:nvPicPr>
        <p:blipFill>
          <a:blip r:embed="rId4"/>
          <a:srcRect l="6808" t="8048" r="7455" b="8382"/>
          <a:stretch>
            <a:fillRect/>
          </a:stretch>
        </p:blipFill>
        <p:spPr>
          <a:xfrm>
            <a:off x="89026" y="3173343"/>
            <a:ext cx="923066" cy="899740"/>
          </a:xfrm>
          <a:prstGeom prst="rect">
            <a:avLst/>
          </a:prstGeom>
        </p:spPr>
      </p:pic>
      <p:pic>
        <p:nvPicPr>
          <p:cNvPr id="5" name="תמונה 4">
            <a:extLst>
              <a:ext uri="{FF2B5EF4-FFF2-40B4-BE49-F238E27FC236}">
                <a16:creationId xmlns:a16="http://schemas.microsoft.com/office/drawing/2014/main" id="{76E72C58-CB7C-82BD-05A1-A169B0B4F345}"/>
              </a:ext>
            </a:extLst>
          </p:cNvPr>
          <p:cNvPicPr>
            <a:picLocks noChangeAspect="1"/>
          </p:cNvPicPr>
          <p:nvPr/>
        </p:nvPicPr>
        <p:blipFill>
          <a:blip r:embed="rId5"/>
          <a:srcRect t="1043"/>
          <a:stretch>
            <a:fillRect/>
          </a:stretch>
        </p:blipFill>
        <p:spPr>
          <a:xfrm>
            <a:off x="5115209" y="4623787"/>
            <a:ext cx="3315579" cy="2187329"/>
          </a:xfrm>
          <a:prstGeom prst="rect">
            <a:avLst/>
          </a:prstGeom>
          <a:ln>
            <a:noFill/>
          </a:ln>
          <a:effectLst>
            <a:softEdge rad="112500"/>
          </a:effectLst>
        </p:spPr>
      </p:pic>
    </p:spTree>
    <p:extLst>
      <p:ext uri="{BB962C8B-B14F-4D97-AF65-F5344CB8AC3E}">
        <p14:creationId xmlns:p14="http://schemas.microsoft.com/office/powerpoint/2010/main" val="472046580"/>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1219200"/>
          </a:xfrm>
          <a:prstGeom prst="rect">
            <a:avLst/>
          </a:prstGeom>
          <a:solidFill>
            <a:srgbClr val="1E6091"/>
          </a:solidFill>
          <a:ln w="12700">
            <a:solidFill>
              <a:srgbClr val="1E6091"/>
            </a:solidFill>
            <a:prstDash val="solid"/>
          </a:ln>
        </p:spPr>
        <p:txBody>
          <a:bodyPr/>
          <a:lstStyle/>
          <a:p>
            <a:endParaRPr lang="he-IL" sz="2400"/>
          </a:p>
        </p:txBody>
      </p:sp>
      <p:sp>
        <p:nvSpPr>
          <p:cNvPr id="4" name="Shape 1"/>
          <p:cNvSpPr/>
          <p:nvPr/>
        </p:nvSpPr>
        <p:spPr>
          <a:xfrm>
            <a:off x="0" y="1219200"/>
            <a:ext cx="304800" cy="5638800"/>
          </a:xfrm>
          <a:prstGeom prst="rect">
            <a:avLst/>
          </a:prstGeom>
          <a:solidFill>
            <a:srgbClr val="0D9488"/>
          </a:solidFill>
          <a:ln w="12700">
            <a:solidFill>
              <a:srgbClr val="0D9488"/>
            </a:solidFill>
            <a:prstDash val="solid"/>
          </a:ln>
        </p:spPr>
        <p:txBody>
          <a:bodyPr/>
          <a:lstStyle/>
          <a:p>
            <a:endParaRPr lang="he-IL" sz="2400"/>
          </a:p>
        </p:txBody>
      </p:sp>
      <p:sp>
        <p:nvSpPr>
          <p:cNvPr id="5" name="Shape 2"/>
          <p:cNvSpPr/>
          <p:nvPr/>
        </p:nvSpPr>
        <p:spPr>
          <a:xfrm>
            <a:off x="426720" y="2489200"/>
            <a:ext cx="11338560" cy="60960"/>
          </a:xfrm>
          <a:prstGeom prst="rect">
            <a:avLst/>
          </a:prstGeom>
          <a:solidFill>
            <a:srgbClr val="D4A017"/>
          </a:solidFill>
          <a:ln w="12700">
            <a:solidFill>
              <a:srgbClr val="D4A017"/>
            </a:solidFill>
            <a:prstDash val="solid"/>
          </a:ln>
        </p:spPr>
        <p:txBody>
          <a:bodyPr/>
          <a:lstStyle/>
          <a:p>
            <a:endParaRPr lang="he-IL" sz="2400"/>
          </a:p>
        </p:txBody>
      </p:sp>
      <p:sp>
        <p:nvSpPr>
          <p:cNvPr id="6" name="Text 3"/>
          <p:cNvSpPr/>
          <p:nvPr/>
        </p:nvSpPr>
        <p:spPr>
          <a:xfrm>
            <a:off x="487680" y="1341120"/>
            <a:ext cx="11216640" cy="1097280"/>
          </a:xfrm>
          <a:prstGeom prst="rect">
            <a:avLst/>
          </a:prstGeom>
          <a:noFill/>
          <a:ln/>
        </p:spPr>
        <p:txBody>
          <a:bodyPr wrap="square" rtlCol="0" anchor="ctr"/>
          <a:lstStyle/>
          <a:p>
            <a:r>
              <a:rPr lang="he-IL" altLang="en-US" sz="5067" b="1" dirty="0">
                <a:solidFill>
                  <a:srgbClr val="FFFFFF"/>
                </a:solidFill>
                <a:latin typeface="Arial Black" pitchFamily="34" charset="0"/>
                <a:ea typeface="Arial Black" pitchFamily="34" charset="-122"/>
                <a:cs typeface="Arial Black" pitchFamily="34" charset="-120"/>
              </a:rPr>
              <a:t>מדיניות התחדשות בניינית</a:t>
            </a:r>
            <a:endParaRPr lang="he-IL" sz="5067" dirty="0"/>
          </a:p>
        </p:txBody>
      </p:sp>
      <p:sp>
        <p:nvSpPr>
          <p:cNvPr id="7" name="Text 4"/>
          <p:cNvSpPr/>
          <p:nvPr/>
        </p:nvSpPr>
        <p:spPr>
          <a:xfrm>
            <a:off x="487680" y="2438400"/>
            <a:ext cx="11216640" cy="731520"/>
          </a:xfrm>
          <a:prstGeom prst="rect">
            <a:avLst/>
          </a:prstGeom>
          <a:noFill/>
          <a:ln/>
        </p:spPr>
        <p:txBody>
          <a:bodyPr wrap="square" rtlCol="0" anchor="ctr"/>
          <a:lstStyle/>
          <a:p>
            <a:r>
              <a:rPr lang="he-IL" altLang="en-US" sz="3467" dirty="0">
                <a:solidFill>
                  <a:srgbClr val="A8D8EA"/>
                </a:solidFill>
                <a:latin typeface="Calibri" pitchFamily="34" charset="0"/>
                <a:ea typeface="Calibri" pitchFamily="34" charset="-122"/>
                <a:cs typeface="Calibri" pitchFamily="34" charset="-120"/>
              </a:rPr>
              <a:t>חלופת שקד – תיקון 139 לחוק תו"ב</a:t>
            </a:r>
            <a:endParaRPr lang="he-IL" sz="3467" dirty="0"/>
          </a:p>
        </p:txBody>
      </p:sp>
      <p:sp>
        <p:nvSpPr>
          <p:cNvPr id="8" name="Text 5"/>
          <p:cNvSpPr/>
          <p:nvPr/>
        </p:nvSpPr>
        <p:spPr>
          <a:xfrm>
            <a:off x="487680" y="2987040"/>
            <a:ext cx="11216640" cy="670560"/>
          </a:xfrm>
          <a:prstGeom prst="rect">
            <a:avLst/>
          </a:prstGeom>
          <a:noFill/>
          <a:ln/>
        </p:spPr>
        <p:txBody>
          <a:bodyPr wrap="square" rtlCol="0" anchor="ctr"/>
          <a:lstStyle/>
          <a:p>
            <a:r>
              <a:rPr lang="he-IL" altLang="en-US" sz="2400" i="1" dirty="0">
                <a:solidFill>
                  <a:srgbClr val="D4A017"/>
                </a:solidFill>
                <a:latin typeface="Calibri" pitchFamily="34" charset="0"/>
                <a:ea typeface="Calibri" pitchFamily="34" charset="-122"/>
                <a:cs typeface="Calibri" pitchFamily="34" charset="-120"/>
              </a:rPr>
              <a:t>בינוי חכם | חיזוק עמידות | הזדמנות לרחובות</a:t>
            </a:r>
            <a:endParaRPr lang="he-IL" sz="2400" dirty="0"/>
          </a:p>
        </p:txBody>
      </p:sp>
      <p:sp>
        <p:nvSpPr>
          <p:cNvPr id="9" name="Shape 6"/>
          <p:cNvSpPr/>
          <p:nvPr/>
        </p:nvSpPr>
        <p:spPr>
          <a:xfrm>
            <a:off x="487680" y="3779520"/>
            <a:ext cx="3535680" cy="1828800"/>
          </a:xfrm>
          <a:prstGeom prst="rect">
            <a:avLst/>
          </a:prstGeom>
          <a:solidFill>
            <a:srgbClr val="1E6091"/>
          </a:solidFill>
          <a:ln w="12700">
            <a:solidFill>
              <a:srgbClr val="0D9488"/>
            </a:solidFill>
            <a:prstDash val="solid"/>
          </a:ln>
          <a:effectLst>
            <a:outerShdw blurRad="63500" dist="25400" dir="8100000" algn="bl" rotWithShape="0">
              <a:srgbClr val="000000">
                <a:alpha val="12000"/>
              </a:srgbClr>
            </a:outerShdw>
          </a:effectLst>
        </p:spPr>
        <p:txBody>
          <a:bodyPr/>
          <a:lstStyle/>
          <a:p>
            <a:endParaRPr lang="he-IL" sz="2400"/>
          </a:p>
        </p:txBody>
      </p:sp>
      <p:sp>
        <p:nvSpPr>
          <p:cNvPr id="12" name="Shape 9"/>
          <p:cNvSpPr/>
          <p:nvPr/>
        </p:nvSpPr>
        <p:spPr>
          <a:xfrm>
            <a:off x="4389120" y="3779520"/>
            <a:ext cx="3535680" cy="1828800"/>
          </a:xfrm>
          <a:prstGeom prst="rect">
            <a:avLst/>
          </a:prstGeom>
          <a:solidFill>
            <a:srgbClr val="1E6091"/>
          </a:solidFill>
          <a:ln w="12700">
            <a:solidFill>
              <a:srgbClr val="0D9488"/>
            </a:solidFill>
            <a:prstDash val="solid"/>
          </a:ln>
          <a:effectLst>
            <a:outerShdw blurRad="63500" dist="25400" dir="8100000" algn="bl" rotWithShape="0">
              <a:srgbClr val="000000">
                <a:alpha val="12000"/>
              </a:srgbClr>
            </a:outerShdw>
          </a:effectLst>
        </p:spPr>
        <p:txBody>
          <a:bodyPr/>
          <a:lstStyle/>
          <a:p>
            <a:endParaRPr lang="he-IL" sz="2400" dirty="0"/>
          </a:p>
        </p:txBody>
      </p:sp>
      <p:sp>
        <p:nvSpPr>
          <p:cNvPr id="13" name="Text 10"/>
          <p:cNvSpPr/>
          <p:nvPr/>
        </p:nvSpPr>
        <p:spPr>
          <a:xfrm>
            <a:off x="4389120" y="3840480"/>
            <a:ext cx="3535680" cy="975360"/>
          </a:xfrm>
          <a:prstGeom prst="rect">
            <a:avLst/>
          </a:prstGeom>
          <a:noFill/>
          <a:ln/>
        </p:spPr>
        <p:txBody>
          <a:bodyPr wrap="square" rtlCol="0" anchor="ctr"/>
          <a:lstStyle/>
          <a:p>
            <a:pPr algn="ctr"/>
            <a:r>
              <a:rPr lang="he-IL" altLang="en-US" sz="3733" b="1" dirty="0">
                <a:solidFill>
                  <a:srgbClr val="D4A017"/>
                </a:solidFill>
                <a:latin typeface="Arial Black" pitchFamily="34" charset="0"/>
                <a:ea typeface="Arial Black" pitchFamily="34" charset="-122"/>
                <a:cs typeface="Arial Black" pitchFamily="34" charset="-120"/>
              </a:rPr>
              <a:t>139</a:t>
            </a:r>
            <a:endParaRPr lang="he-IL" sz="3733" dirty="0"/>
          </a:p>
        </p:txBody>
      </p:sp>
      <p:sp>
        <p:nvSpPr>
          <p:cNvPr id="14" name="Text 11"/>
          <p:cNvSpPr/>
          <p:nvPr/>
        </p:nvSpPr>
        <p:spPr>
          <a:xfrm>
            <a:off x="4389120" y="4754880"/>
            <a:ext cx="3535680" cy="609600"/>
          </a:xfrm>
          <a:prstGeom prst="rect">
            <a:avLst/>
          </a:prstGeom>
          <a:noFill/>
          <a:ln/>
        </p:spPr>
        <p:txBody>
          <a:bodyPr wrap="square" rtlCol="0" anchor="ctr"/>
          <a:lstStyle/>
          <a:p>
            <a:pPr algn="ctr"/>
            <a:r>
              <a:rPr lang="he-IL" altLang="en-US" sz="1733" dirty="0">
                <a:solidFill>
                  <a:srgbClr val="FFFFFF"/>
                </a:solidFill>
                <a:latin typeface="Calibri" pitchFamily="34" charset="0"/>
                <a:ea typeface="Calibri" pitchFamily="34" charset="-122"/>
                <a:cs typeface="Calibri" pitchFamily="34" charset="-120"/>
              </a:rPr>
              <a:t>תיקון חוק </a:t>
            </a:r>
            <a:r>
              <a:rPr lang="he-IL" altLang="en-US" sz="1733" dirty="0" err="1">
                <a:solidFill>
                  <a:srgbClr val="FFFFFF"/>
                </a:solidFill>
                <a:latin typeface="Calibri" pitchFamily="34" charset="0"/>
                <a:ea typeface="Calibri" pitchFamily="34" charset="-122"/>
                <a:cs typeface="Calibri" pitchFamily="34" charset="-120"/>
              </a:rPr>
              <a:t>תו"ב</a:t>
            </a:r>
            <a:endParaRPr lang="he-IL" altLang="en-US" sz="1733" dirty="0">
              <a:solidFill>
                <a:srgbClr val="FFFFFF"/>
              </a:solidFill>
              <a:latin typeface="Calibri" pitchFamily="34" charset="0"/>
              <a:ea typeface="Calibri" pitchFamily="34" charset="-122"/>
              <a:cs typeface="Calibri" pitchFamily="34" charset="-120"/>
            </a:endParaRPr>
          </a:p>
          <a:p>
            <a:pPr algn="ctr"/>
            <a:r>
              <a:rPr lang="he-IL" sz="1733" dirty="0">
                <a:solidFill>
                  <a:srgbClr val="FFFFFF"/>
                </a:solidFill>
                <a:latin typeface="Calibri" pitchFamily="34" charset="0"/>
                <a:cs typeface="Calibri" pitchFamily="34" charset="-120"/>
              </a:rPr>
              <a:t>חלופת שקד</a:t>
            </a:r>
            <a:endParaRPr lang="he-IL" sz="1733" dirty="0"/>
          </a:p>
        </p:txBody>
      </p:sp>
      <p:sp>
        <p:nvSpPr>
          <p:cNvPr id="15" name="Shape 12"/>
          <p:cNvSpPr/>
          <p:nvPr/>
        </p:nvSpPr>
        <p:spPr>
          <a:xfrm>
            <a:off x="8290560" y="3779520"/>
            <a:ext cx="3535680" cy="1828800"/>
          </a:xfrm>
          <a:prstGeom prst="rect">
            <a:avLst/>
          </a:prstGeom>
          <a:solidFill>
            <a:srgbClr val="1E6091"/>
          </a:solidFill>
          <a:ln w="12700">
            <a:solidFill>
              <a:srgbClr val="0D9488"/>
            </a:solidFill>
            <a:prstDash val="solid"/>
          </a:ln>
          <a:effectLst>
            <a:outerShdw blurRad="63500" dist="25400" dir="8100000" algn="bl" rotWithShape="0">
              <a:srgbClr val="000000">
                <a:alpha val="12000"/>
              </a:srgbClr>
            </a:outerShdw>
          </a:effectLst>
        </p:spPr>
        <p:txBody>
          <a:bodyPr/>
          <a:lstStyle/>
          <a:p>
            <a:endParaRPr lang="he-IL" sz="2400"/>
          </a:p>
        </p:txBody>
      </p:sp>
      <p:sp>
        <p:nvSpPr>
          <p:cNvPr id="16" name="Text 13"/>
          <p:cNvSpPr/>
          <p:nvPr/>
        </p:nvSpPr>
        <p:spPr>
          <a:xfrm>
            <a:off x="579120" y="3779520"/>
            <a:ext cx="3535680" cy="975360"/>
          </a:xfrm>
          <a:prstGeom prst="rect">
            <a:avLst/>
          </a:prstGeom>
          <a:noFill/>
          <a:ln/>
        </p:spPr>
        <p:txBody>
          <a:bodyPr wrap="square" rtlCol="0" anchor="ctr"/>
          <a:lstStyle/>
          <a:p>
            <a:pPr algn="ctr"/>
            <a:r>
              <a:rPr lang="he-IL" altLang="en-US" sz="3733" b="1" dirty="0">
                <a:solidFill>
                  <a:srgbClr val="D4A017"/>
                </a:solidFill>
                <a:latin typeface="Arial Black" pitchFamily="34" charset="0"/>
                <a:ea typeface="Arial Black" pitchFamily="34" charset="-122"/>
                <a:cs typeface="Arial Black" pitchFamily="34" charset="-120"/>
              </a:rPr>
              <a:t>תכנית </a:t>
            </a:r>
            <a:r>
              <a:rPr lang="he-IL" altLang="en-US" sz="3733" b="1" dirty="0" err="1">
                <a:solidFill>
                  <a:srgbClr val="D4A017"/>
                </a:solidFill>
                <a:latin typeface="Arial Black" pitchFamily="34" charset="0"/>
                <a:ea typeface="Arial Black" pitchFamily="34" charset="-122"/>
                <a:cs typeface="Arial Black" pitchFamily="34" charset="-120"/>
              </a:rPr>
              <a:t>ביניינית</a:t>
            </a:r>
            <a:endParaRPr lang="he-IL" sz="3733" dirty="0"/>
          </a:p>
        </p:txBody>
      </p:sp>
      <p:sp>
        <p:nvSpPr>
          <p:cNvPr id="17" name="Text 14"/>
          <p:cNvSpPr/>
          <p:nvPr/>
        </p:nvSpPr>
        <p:spPr>
          <a:xfrm>
            <a:off x="487680" y="4686677"/>
            <a:ext cx="3535680" cy="609600"/>
          </a:xfrm>
          <a:prstGeom prst="rect">
            <a:avLst/>
          </a:prstGeom>
          <a:noFill/>
          <a:ln/>
        </p:spPr>
        <p:txBody>
          <a:bodyPr wrap="square" rtlCol="0" anchor="ctr"/>
          <a:lstStyle/>
          <a:p>
            <a:pPr algn="ctr"/>
            <a:r>
              <a:rPr lang="he-IL" altLang="en-US" sz="1733" dirty="0">
                <a:solidFill>
                  <a:srgbClr val="FFFFFF"/>
                </a:solidFill>
                <a:latin typeface="Calibri" pitchFamily="34" charset="0"/>
                <a:ea typeface="Calibri" pitchFamily="34" charset="-122"/>
                <a:cs typeface="Calibri" pitchFamily="34" charset="-120"/>
              </a:rPr>
              <a:t>בהליכי תכנון</a:t>
            </a:r>
            <a:endParaRPr lang="he-IL" sz="1733" dirty="0"/>
          </a:p>
        </p:txBody>
      </p:sp>
      <p:sp>
        <p:nvSpPr>
          <p:cNvPr id="18" name="Text 15"/>
          <p:cNvSpPr/>
          <p:nvPr/>
        </p:nvSpPr>
        <p:spPr>
          <a:xfrm>
            <a:off x="0" y="6339840"/>
            <a:ext cx="12192000" cy="426720"/>
          </a:xfrm>
          <a:prstGeom prst="rect">
            <a:avLst/>
          </a:prstGeom>
          <a:noFill/>
          <a:ln/>
        </p:spPr>
        <p:txBody>
          <a:bodyPr wrap="square" rtlCol="0" anchor="ctr"/>
          <a:lstStyle/>
          <a:p>
            <a:pPr algn="ctr"/>
            <a:r>
              <a:rPr lang="he-IL" altLang="en-US" sz="1467" dirty="0">
                <a:solidFill>
                  <a:srgbClr val="A8D8EA"/>
                </a:solidFill>
                <a:latin typeface="Calibri" pitchFamily="34" charset="0"/>
                <a:ea typeface="Calibri" pitchFamily="34" charset="-122"/>
                <a:cs typeface="Calibri" pitchFamily="34" charset="-120"/>
              </a:rPr>
              <a:t>הועדה המקומית לתכנון ובנייה – רחובות</a:t>
            </a:r>
            <a:endParaRPr lang="he-IL" sz="1467" dirty="0"/>
          </a:p>
        </p:txBody>
      </p:sp>
      <p:pic>
        <p:nvPicPr>
          <p:cNvPr id="19" name="Image 0" descr="preencoded.png">
            <a:extLst>
              <a:ext uri="{FF2B5EF4-FFF2-40B4-BE49-F238E27FC236}">
                <a16:creationId xmlns:a16="http://schemas.microsoft.com/office/drawing/2014/main" id="{27F89648-3FC8-236F-974D-114615612CD8}"/>
              </a:ext>
            </a:extLst>
          </p:cNvPr>
          <p:cNvPicPr>
            <a:picLocks noChangeAspect="1"/>
          </p:cNvPicPr>
          <p:nvPr/>
        </p:nvPicPr>
        <p:blipFill>
          <a:blip r:embed="rId3"/>
          <a:stretch>
            <a:fillRect/>
          </a:stretch>
        </p:blipFill>
        <p:spPr>
          <a:xfrm>
            <a:off x="9980952" y="91440"/>
            <a:ext cx="1622252" cy="1066800"/>
          </a:xfrm>
          <a:prstGeom prst="rect">
            <a:avLst/>
          </a:prstGeom>
          <a:ln w="76200">
            <a:solidFill>
              <a:schemeClr val="bg1"/>
            </a:solidFill>
          </a:ln>
        </p:spPr>
      </p:pic>
      <p:sp>
        <p:nvSpPr>
          <p:cNvPr id="10" name="Text 7"/>
          <p:cNvSpPr/>
          <p:nvPr/>
        </p:nvSpPr>
        <p:spPr>
          <a:xfrm>
            <a:off x="8290560" y="3828610"/>
            <a:ext cx="3535680" cy="975360"/>
          </a:xfrm>
          <a:prstGeom prst="rect">
            <a:avLst/>
          </a:prstGeom>
          <a:noFill/>
          <a:ln/>
        </p:spPr>
        <p:txBody>
          <a:bodyPr wrap="square" rtlCol="0" anchor="ctr"/>
          <a:lstStyle/>
          <a:p>
            <a:pPr algn="ctr"/>
            <a:r>
              <a:rPr lang="he-IL" altLang="en-US" sz="3733" b="1" dirty="0">
                <a:solidFill>
                  <a:srgbClr val="D4A017"/>
                </a:solidFill>
                <a:latin typeface="Arial Black" pitchFamily="34" charset="0"/>
                <a:ea typeface="Arial Black" pitchFamily="34" charset="-122"/>
                <a:cs typeface="Arial Black" pitchFamily="34" charset="-120"/>
              </a:rPr>
              <a:t>2023</a:t>
            </a:r>
            <a:endParaRPr lang="he-IL" sz="3733" dirty="0"/>
          </a:p>
        </p:txBody>
      </p:sp>
      <p:sp>
        <p:nvSpPr>
          <p:cNvPr id="11" name="Text 8"/>
          <p:cNvSpPr/>
          <p:nvPr/>
        </p:nvSpPr>
        <p:spPr>
          <a:xfrm>
            <a:off x="8290560" y="4743010"/>
            <a:ext cx="3535680" cy="609600"/>
          </a:xfrm>
          <a:prstGeom prst="rect">
            <a:avLst/>
          </a:prstGeom>
          <a:noFill/>
          <a:ln/>
        </p:spPr>
        <p:txBody>
          <a:bodyPr wrap="square" rtlCol="0" anchor="ctr"/>
          <a:lstStyle/>
          <a:p>
            <a:pPr algn="ctr"/>
            <a:r>
              <a:rPr lang="he-IL" altLang="en-US" sz="1733" dirty="0">
                <a:solidFill>
                  <a:srgbClr val="FFFFFF"/>
                </a:solidFill>
                <a:latin typeface="Calibri" pitchFamily="34" charset="0"/>
                <a:ea typeface="Calibri" pitchFamily="34" charset="-122"/>
                <a:cs typeface="Calibri" pitchFamily="34" charset="-120"/>
              </a:rPr>
              <a:t>פקיעת תמ"א 38</a:t>
            </a:r>
            <a:endParaRPr lang="he-IL" sz="1733" dirty="0"/>
          </a:p>
        </p:txBody>
      </p:sp>
      <p:sp>
        <p:nvSpPr>
          <p:cNvPr id="3" name="חץ: ימינה 2">
            <a:extLst>
              <a:ext uri="{FF2B5EF4-FFF2-40B4-BE49-F238E27FC236}">
                <a16:creationId xmlns:a16="http://schemas.microsoft.com/office/drawing/2014/main" id="{F29F5514-0ED4-41C3-4284-BCA4051B0B2F}"/>
              </a:ext>
            </a:extLst>
          </p:cNvPr>
          <p:cNvSpPr/>
          <p:nvPr/>
        </p:nvSpPr>
        <p:spPr>
          <a:xfrm rot="10800000">
            <a:off x="7927469" y="4503489"/>
            <a:ext cx="360419" cy="350123"/>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1" name="חץ: ימינה 20">
            <a:extLst>
              <a:ext uri="{FF2B5EF4-FFF2-40B4-BE49-F238E27FC236}">
                <a16:creationId xmlns:a16="http://schemas.microsoft.com/office/drawing/2014/main" id="{61C1B264-7D21-BE0B-FCEF-9BC3C3C571FE}"/>
              </a:ext>
            </a:extLst>
          </p:cNvPr>
          <p:cNvSpPr/>
          <p:nvPr/>
        </p:nvSpPr>
        <p:spPr>
          <a:xfrm rot="10800000">
            <a:off x="3998417" y="4511615"/>
            <a:ext cx="360419" cy="350123"/>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1" anchor="ctr"/>
          <a:lstStyle/>
          <a:p>
            <a:pPr algn="ctr"/>
            <a:endParaRPr lang="he-IL"/>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a:extLst>
            <a:ext uri="{FF2B5EF4-FFF2-40B4-BE49-F238E27FC236}">
              <a16:creationId xmlns:a16="http://schemas.microsoft.com/office/drawing/2014/main" id="{67D8DE79-34CB-CC3C-C93D-DCE03E7A902F}"/>
            </a:ext>
          </a:extLst>
        </p:cNvPr>
        <p:cNvGrpSpPr/>
        <p:nvPr/>
      </p:nvGrpSpPr>
      <p:grpSpPr>
        <a:xfrm>
          <a:off x="0" y="0"/>
          <a:ext cx="0" cy="0"/>
          <a:chOff x="0" y="0"/>
          <a:chExt cx="0" cy="0"/>
        </a:xfrm>
      </p:grpSpPr>
      <p:pic>
        <p:nvPicPr>
          <p:cNvPr id="5" name="גרפיקה 4">
            <a:extLst>
              <a:ext uri="{FF2B5EF4-FFF2-40B4-BE49-F238E27FC236}">
                <a16:creationId xmlns:a16="http://schemas.microsoft.com/office/drawing/2014/main" id="{FC5682F9-7580-C7C6-23A5-754773D2CA0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492969" y="63375"/>
            <a:ext cx="1608496" cy="1133922"/>
          </a:xfrm>
          <a:prstGeom prst="rect">
            <a:avLst/>
          </a:prstGeom>
        </p:spPr>
      </p:pic>
      <p:sp>
        <p:nvSpPr>
          <p:cNvPr id="4" name="מלבן 3">
            <a:extLst>
              <a:ext uri="{FF2B5EF4-FFF2-40B4-BE49-F238E27FC236}">
                <a16:creationId xmlns:a16="http://schemas.microsoft.com/office/drawing/2014/main" id="{1EEA855E-C20B-DB4C-8C33-EAF3D383A4E1}"/>
              </a:ext>
            </a:extLst>
          </p:cNvPr>
          <p:cNvSpPr/>
          <p:nvPr/>
        </p:nvSpPr>
        <p:spPr>
          <a:xfrm>
            <a:off x="3330672" y="795177"/>
            <a:ext cx="5530681" cy="523220"/>
          </a:xfrm>
          <a:prstGeom prst="rect">
            <a:avLst/>
          </a:prstGeom>
          <a:noFill/>
        </p:spPr>
        <p:txBody>
          <a:bodyPr wrap="none" lIns="91440" tIns="45720" rIns="91440" bIns="45720">
            <a:spAutoFit/>
          </a:bodyPr>
          <a:lstStyle/>
          <a:p>
            <a:pPr algn="ctr"/>
            <a:r>
              <a:rPr lang="he-IL" sz="2800" b="1" dirty="0">
                <a:ln w="0">
                  <a:solidFill>
                    <a:schemeClr val="accent1">
                      <a:lumMod val="75000"/>
                    </a:schemeClr>
                  </a:solidFill>
                </a:ln>
                <a:solidFill>
                  <a:schemeClr val="tx2">
                    <a:lumMod val="75000"/>
                    <a:lumOff val="25000"/>
                  </a:schemeClr>
                </a:solidFill>
                <a:effectLst>
                  <a:outerShdw blurRad="38100" dist="25400" dir="5400000" algn="ctr" rotWithShape="0">
                    <a:srgbClr val="6E747A">
                      <a:alpha val="43000"/>
                    </a:srgbClr>
                  </a:outerShdw>
                </a:effectLst>
              </a:rPr>
              <a:t>השוואה בין סוגי ההתחדשות הקיימים</a:t>
            </a:r>
          </a:p>
        </p:txBody>
      </p:sp>
      <p:cxnSp>
        <p:nvCxnSpPr>
          <p:cNvPr id="6" name="מחבר ישר 5">
            <a:extLst>
              <a:ext uri="{FF2B5EF4-FFF2-40B4-BE49-F238E27FC236}">
                <a16:creationId xmlns:a16="http://schemas.microsoft.com/office/drawing/2014/main" id="{4129F05F-616D-2385-C76F-169D561EB060}"/>
              </a:ext>
            </a:extLst>
          </p:cNvPr>
          <p:cNvCxnSpPr>
            <a:cxnSpLocks/>
          </p:cNvCxnSpPr>
          <p:nvPr/>
        </p:nvCxnSpPr>
        <p:spPr>
          <a:xfrm flipH="1">
            <a:off x="534154" y="1318397"/>
            <a:ext cx="11199137" cy="0"/>
          </a:xfrm>
          <a:prstGeom prst="line">
            <a:avLst/>
          </a:prstGeom>
        </p:spPr>
        <p:style>
          <a:lnRef idx="2">
            <a:schemeClr val="accent1"/>
          </a:lnRef>
          <a:fillRef idx="0">
            <a:schemeClr val="accent1"/>
          </a:fillRef>
          <a:effectRef idx="1">
            <a:schemeClr val="accent1"/>
          </a:effectRef>
          <a:fontRef idx="minor">
            <a:schemeClr val="tx1"/>
          </a:fontRef>
        </p:style>
      </p:cxnSp>
      <p:pic>
        <p:nvPicPr>
          <p:cNvPr id="3" name="תמונה 2">
            <a:extLst>
              <a:ext uri="{FF2B5EF4-FFF2-40B4-BE49-F238E27FC236}">
                <a16:creationId xmlns:a16="http://schemas.microsoft.com/office/drawing/2014/main" id="{5EE69E72-FC96-3D25-5CF9-A09CA364165B}"/>
              </a:ext>
            </a:extLst>
          </p:cNvPr>
          <p:cNvPicPr>
            <a:picLocks noChangeAspect="1"/>
          </p:cNvPicPr>
          <p:nvPr/>
        </p:nvPicPr>
        <p:blipFill>
          <a:blip r:embed="rId4"/>
          <a:srcRect l="24001"/>
          <a:stretch>
            <a:fillRect/>
          </a:stretch>
        </p:blipFill>
        <p:spPr>
          <a:xfrm>
            <a:off x="233265" y="1720515"/>
            <a:ext cx="11764251" cy="4571633"/>
          </a:xfrm>
          <a:prstGeom prst="rect">
            <a:avLst/>
          </a:prstGeom>
        </p:spPr>
      </p:pic>
    </p:spTree>
    <p:extLst>
      <p:ext uri="{BB962C8B-B14F-4D97-AF65-F5344CB8AC3E}">
        <p14:creationId xmlns:p14="http://schemas.microsoft.com/office/powerpoint/2010/main" val="3518894949"/>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a:extLst>
            <a:ext uri="{FF2B5EF4-FFF2-40B4-BE49-F238E27FC236}">
              <a16:creationId xmlns:a16="http://schemas.microsoft.com/office/drawing/2014/main" id="{4D907DE6-2C06-5D10-2336-1B71C299003E}"/>
            </a:ext>
          </a:extLst>
        </p:cNvPr>
        <p:cNvGrpSpPr/>
        <p:nvPr/>
      </p:nvGrpSpPr>
      <p:grpSpPr>
        <a:xfrm>
          <a:off x="0" y="0"/>
          <a:ext cx="0" cy="0"/>
          <a:chOff x="0" y="0"/>
          <a:chExt cx="0" cy="0"/>
        </a:xfrm>
      </p:grpSpPr>
      <p:pic>
        <p:nvPicPr>
          <p:cNvPr id="5" name="גרפיקה 4">
            <a:extLst>
              <a:ext uri="{FF2B5EF4-FFF2-40B4-BE49-F238E27FC236}">
                <a16:creationId xmlns:a16="http://schemas.microsoft.com/office/drawing/2014/main" id="{CEDBBB72-0703-5F34-49A3-D3247E65781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491365" y="92106"/>
            <a:ext cx="1646312" cy="1160581"/>
          </a:xfrm>
          <a:prstGeom prst="rect">
            <a:avLst/>
          </a:prstGeom>
        </p:spPr>
      </p:pic>
      <p:pic>
        <p:nvPicPr>
          <p:cNvPr id="3" name="תמונה 2">
            <a:extLst>
              <a:ext uri="{FF2B5EF4-FFF2-40B4-BE49-F238E27FC236}">
                <a16:creationId xmlns:a16="http://schemas.microsoft.com/office/drawing/2014/main" id="{F63AD0ED-324B-71A2-0E16-ED7AE649C73D}"/>
              </a:ext>
            </a:extLst>
          </p:cNvPr>
          <p:cNvPicPr>
            <a:picLocks noChangeAspect="1"/>
          </p:cNvPicPr>
          <p:nvPr/>
        </p:nvPicPr>
        <p:blipFill>
          <a:blip r:embed="rId4">
            <a:alphaModFix amt="20000"/>
          </a:blip>
          <a:stretch>
            <a:fillRect/>
          </a:stretch>
        </p:blipFill>
        <p:spPr>
          <a:xfrm>
            <a:off x="1646318" y="63375"/>
            <a:ext cx="9115425" cy="6702518"/>
          </a:xfrm>
          <a:prstGeom prst="rect">
            <a:avLst/>
          </a:prstGeom>
          <a:ln>
            <a:noFill/>
          </a:ln>
          <a:effectLst>
            <a:softEdge rad="112500"/>
          </a:effectLst>
        </p:spPr>
      </p:pic>
      <p:sp>
        <p:nvSpPr>
          <p:cNvPr id="4" name="מלבן 3">
            <a:extLst>
              <a:ext uri="{FF2B5EF4-FFF2-40B4-BE49-F238E27FC236}">
                <a16:creationId xmlns:a16="http://schemas.microsoft.com/office/drawing/2014/main" id="{C759032E-ECD2-2AA1-0389-153CCB9D2D93}"/>
              </a:ext>
            </a:extLst>
          </p:cNvPr>
          <p:cNvSpPr/>
          <p:nvPr/>
        </p:nvSpPr>
        <p:spPr>
          <a:xfrm>
            <a:off x="2372090" y="2905780"/>
            <a:ext cx="7447873" cy="1569660"/>
          </a:xfrm>
          <a:prstGeom prst="rect">
            <a:avLst/>
          </a:prstGeom>
          <a:noFill/>
        </p:spPr>
        <p:txBody>
          <a:bodyPr wrap="none" lIns="91440" tIns="45720" rIns="91440" bIns="45720">
            <a:spAutoFit/>
          </a:bodyPr>
          <a:lstStyle/>
          <a:p>
            <a:pPr algn="ctr"/>
            <a:r>
              <a:rPr lang="he-IL" sz="3200" b="1" dirty="0">
                <a:ln w="0">
                  <a:solidFill>
                    <a:schemeClr val="accent1">
                      <a:lumMod val="75000"/>
                    </a:schemeClr>
                  </a:solidFill>
                </a:ln>
                <a:solidFill>
                  <a:schemeClr val="tx2">
                    <a:lumMod val="75000"/>
                    <a:lumOff val="25000"/>
                  </a:schemeClr>
                </a:solidFill>
                <a:effectLst>
                  <a:outerShdw blurRad="38100" dist="25400" dir="5400000" algn="ctr" rotWithShape="0">
                    <a:srgbClr val="6E747A">
                      <a:alpha val="43000"/>
                    </a:srgbClr>
                  </a:outerShdw>
                </a:effectLst>
              </a:rPr>
              <a:t>"התחדשות עירונית היא לא רק עסקת נדל"ן </a:t>
            </a:r>
          </a:p>
          <a:p>
            <a:pPr algn="ctr"/>
            <a:r>
              <a:rPr lang="he-IL" sz="3200" b="1" dirty="0">
                <a:ln w="0">
                  <a:solidFill>
                    <a:schemeClr val="accent1">
                      <a:lumMod val="75000"/>
                    </a:schemeClr>
                  </a:solidFill>
                </a:ln>
                <a:solidFill>
                  <a:schemeClr val="tx2">
                    <a:lumMod val="75000"/>
                    <a:lumOff val="25000"/>
                  </a:schemeClr>
                </a:solidFill>
                <a:effectLst>
                  <a:outerShdw blurRad="38100" dist="25400" dir="5400000" algn="ctr" rotWithShape="0">
                    <a:srgbClr val="6E747A">
                      <a:alpha val="43000"/>
                    </a:srgbClr>
                  </a:outerShdw>
                </a:effectLst>
              </a:rPr>
              <a:t>היא קודם כל אחריות לאומית</a:t>
            </a:r>
          </a:p>
          <a:p>
            <a:pPr algn="ctr"/>
            <a:r>
              <a:rPr lang="he-IL" sz="3200" b="1" dirty="0">
                <a:ln w="0">
                  <a:solidFill>
                    <a:schemeClr val="accent1">
                      <a:lumMod val="75000"/>
                    </a:schemeClr>
                  </a:solidFill>
                </a:ln>
                <a:solidFill>
                  <a:schemeClr val="tx2">
                    <a:lumMod val="75000"/>
                    <a:lumOff val="25000"/>
                  </a:schemeClr>
                </a:solidFill>
                <a:effectLst>
                  <a:outerShdw blurRad="38100" dist="25400" dir="5400000" algn="ctr" rotWithShape="0">
                    <a:srgbClr val="6E747A">
                      <a:alpha val="43000"/>
                    </a:srgbClr>
                  </a:outerShdw>
                </a:effectLst>
              </a:rPr>
              <a:t> של יצירת מרחב חיים בטוח ואיכותי"</a:t>
            </a:r>
          </a:p>
        </p:txBody>
      </p:sp>
      <p:sp>
        <p:nvSpPr>
          <p:cNvPr id="6" name="מלבן 5">
            <a:extLst>
              <a:ext uri="{FF2B5EF4-FFF2-40B4-BE49-F238E27FC236}">
                <a16:creationId xmlns:a16="http://schemas.microsoft.com/office/drawing/2014/main" id="{7E36C225-893B-5B4E-6BC1-4B670BB826EE}"/>
              </a:ext>
            </a:extLst>
          </p:cNvPr>
          <p:cNvSpPr/>
          <p:nvPr/>
        </p:nvSpPr>
        <p:spPr>
          <a:xfrm>
            <a:off x="4861568" y="6032721"/>
            <a:ext cx="2924198" cy="369332"/>
          </a:xfrm>
          <a:prstGeom prst="rect">
            <a:avLst/>
          </a:prstGeom>
          <a:noFill/>
        </p:spPr>
        <p:txBody>
          <a:bodyPr wrap="none" lIns="91440" tIns="45720" rIns="91440" bIns="45720">
            <a:spAutoFit/>
          </a:bodyPr>
          <a:lstStyle/>
          <a:p>
            <a:pPr algn="ctr"/>
            <a:r>
              <a:rPr lang="he-IL" b="1" dirty="0">
                <a:ln w="0">
                  <a:solidFill>
                    <a:schemeClr val="accent1">
                      <a:lumMod val="75000"/>
                    </a:schemeClr>
                  </a:solidFill>
                </a:ln>
                <a:solidFill>
                  <a:schemeClr val="tx2">
                    <a:lumMod val="75000"/>
                    <a:lumOff val="25000"/>
                  </a:schemeClr>
                </a:solidFill>
                <a:effectLst>
                  <a:outerShdw blurRad="38100" dist="25400" dir="5400000" algn="ctr" rotWithShape="0">
                    <a:srgbClr val="6E747A">
                      <a:alpha val="43000"/>
                    </a:srgbClr>
                  </a:outerShdw>
                </a:effectLst>
              </a:rPr>
              <a:t>מנהל הנדסה – עיריית רחובות</a:t>
            </a:r>
          </a:p>
        </p:txBody>
      </p:sp>
    </p:spTree>
    <p:extLst>
      <p:ext uri="{BB962C8B-B14F-4D97-AF65-F5344CB8AC3E}">
        <p14:creationId xmlns:p14="http://schemas.microsoft.com/office/powerpoint/2010/main" val="201309417"/>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a:extLst>
            <a:ext uri="{FF2B5EF4-FFF2-40B4-BE49-F238E27FC236}">
              <a16:creationId xmlns:a16="http://schemas.microsoft.com/office/drawing/2014/main" id="{8DFBB03D-93F8-FEF0-3209-D7432C04DFB0}"/>
            </a:ext>
          </a:extLst>
        </p:cNvPr>
        <p:cNvGrpSpPr/>
        <p:nvPr/>
      </p:nvGrpSpPr>
      <p:grpSpPr>
        <a:xfrm>
          <a:off x="0" y="0"/>
          <a:ext cx="0" cy="0"/>
          <a:chOff x="0" y="0"/>
          <a:chExt cx="0" cy="0"/>
        </a:xfrm>
      </p:grpSpPr>
      <p:pic>
        <p:nvPicPr>
          <p:cNvPr id="5" name="גרפיקה 4">
            <a:extLst>
              <a:ext uri="{FF2B5EF4-FFF2-40B4-BE49-F238E27FC236}">
                <a16:creationId xmlns:a16="http://schemas.microsoft.com/office/drawing/2014/main" id="{DED2BFE1-F6C7-1285-3CF2-0367FAE1CF2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492969" y="63375"/>
            <a:ext cx="1608496" cy="1133922"/>
          </a:xfrm>
          <a:prstGeom prst="rect">
            <a:avLst/>
          </a:prstGeom>
        </p:spPr>
      </p:pic>
      <p:sp>
        <p:nvSpPr>
          <p:cNvPr id="2" name="מלבן: פינות מעוגלות 1">
            <a:extLst>
              <a:ext uri="{FF2B5EF4-FFF2-40B4-BE49-F238E27FC236}">
                <a16:creationId xmlns:a16="http://schemas.microsoft.com/office/drawing/2014/main" id="{46AD6523-C446-27C1-408A-9221C69173E9}"/>
              </a:ext>
            </a:extLst>
          </p:cNvPr>
          <p:cNvSpPr/>
          <p:nvPr/>
        </p:nvSpPr>
        <p:spPr>
          <a:xfrm>
            <a:off x="6355533" y="1524796"/>
            <a:ext cx="5477346" cy="4984646"/>
          </a:xfrm>
          <a:prstGeom prst="roundRect">
            <a:avLst/>
          </a:prstGeom>
          <a:solidFill>
            <a:schemeClr val="tx2">
              <a:lumMod val="10000"/>
              <a:lumOff val="90000"/>
            </a:schemeClr>
          </a:solidFill>
        </p:spPr>
        <p:style>
          <a:lnRef idx="1">
            <a:schemeClr val="accent4"/>
          </a:lnRef>
          <a:fillRef idx="2">
            <a:schemeClr val="accent4"/>
          </a:fillRef>
          <a:effectRef idx="1">
            <a:schemeClr val="accent4"/>
          </a:effectRef>
          <a:fontRef idx="minor">
            <a:schemeClr val="dk1"/>
          </a:fontRef>
        </p:style>
        <p:txBody>
          <a:bodyPr rtlCol="1" anchor="ctr"/>
          <a:lstStyle/>
          <a:p>
            <a:pPr algn="ctr"/>
            <a:endParaRPr lang="he-IL"/>
          </a:p>
        </p:txBody>
      </p:sp>
      <p:sp>
        <p:nvSpPr>
          <p:cNvPr id="3" name="תיבת טקסט 2">
            <a:extLst>
              <a:ext uri="{FF2B5EF4-FFF2-40B4-BE49-F238E27FC236}">
                <a16:creationId xmlns:a16="http://schemas.microsoft.com/office/drawing/2014/main" id="{B70F8159-9AC8-802C-F3B2-A2B952FA5DA7}"/>
              </a:ext>
            </a:extLst>
          </p:cNvPr>
          <p:cNvSpPr txBox="1"/>
          <p:nvPr/>
        </p:nvSpPr>
        <p:spPr>
          <a:xfrm>
            <a:off x="6355533" y="2035577"/>
            <a:ext cx="5477346" cy="3908762"/>
          </a:xfrm>
          <a:prstGeom prst="rect">
            <a:avLst/>
          </a:prstGeom>
          <a:noFill/>
        </p:spPr>
        <p:txBody>
          <a:bodyPr wrap="square" rtlCol="1">
            <a:spAutoFit/>
          </a:bodyPr>
          <a:lstStyle/>
          <a:p>
            <a:r>
              <a:rPr lang="he-IL" sz="2000" u="sng" dirty="0">
                <a:solidFill>
                  <a:srgbClr val="002060"/>
                </a:solidFill>
              </a:rPr>
              <a:t>נתוני התחדשות עירונית:</a:t>
            </a:r>
          </a:p>
          <a:p>
            <a:endParaRPr lang="he-IL" dirty="0">
              <a:solidFill>
                <a:srgbClr val="002060"/>
              </a:solidFill>
            </a:endParaRPr>
          </a:p>
          <a:p>
            <a:pPr marL="285750" indent="-285750">
              <a:buFont typeface="Arial" panose="020B0604020202020204" pitchFamily="34" charset="0"/>
              <a:buChar char="•"/>
            </a:pPr>
            <a:r>
              <a:rPr lang="he-IL" dirty="0">
                <a:solidFill>
                  <a:srgbClr val="002060"/>
                </a:solidFill>
              </a:rPr>
              <a:t>ע"פ נתונים של אדר' איתן רונאל משנת 2025-</a:t>
            </a:r>
          </a:p>
          <a:p>
            <a:r>
              <a:rPr lang="he-IL" dirty="0">
                <a:solidFill>
                  <a:srgbClr val="002060"/>
                </a:solidFill>
              </a:rPr>
              <a:t>     בעיר קיימים 3,200 מבנים שנבנו לפני 1980</a:t>
            </a:r>
          </a:p>
          <a:p>
            <a:r>
              <a:rPr lang="he-IL" dirty="0">
                <a:solidFill>
                  <a:srgbClr val="002060"/>
                </a:solidFill>
              </a:rPr>
              <a:t>     מתוכם קיימים </a:t>
            </a:r>
            <a:r>
              <a:rPr lang="he-IL" sz="2000" b="1" dirty="0">
                <a:solidFill>
                  <a:srgbClr val="002060"/>
                </a:solidFill>
              </a:rPr>
              <a:t>2,400 מבנים הזכאים לחלופת שקד</a:t>
            </a:r>
            <a:endParaRPr lang="he-IL" b="1" dirty="0">
              <a:solidFill>
                <a:srgbClr val="002060"/>
              </a:solidFill>
            </a:endParaRPr>
          </a:p>
          <a:p>
            <a:pPr marL="285750" indent="-285750">
              <a:buFont typeface="Arial" panose="020B0604020202020204" pitchFamily="34" charset="0"/>
              <a:buChar char="•"/>
            </a:pPr>
            <a:endParaRPr lang="he-IL" dirty="0">
              <a:solidFill>
                <a:srgbClr val="002060"/>
              </a:solidFill>
            </a:endParaRPr>
          </a:p>
          <a:p>
            <a:pPr marL="285750" indent="-285750">
              <a:buFont typeface="Arial" panose="020B0604020202020204" pitchFamily="34" charset="0"/>
              <a:buChar char="•"/>
            </a:pPr>
            <a:r>
              <a:rPr lang="he-IL" dirty="0">
                <a:solidFill>
                  <a:srgbClr val="002060"/>
                </a:solidFill>
              </a:rPr>
              <a:t>משנת 2015 ועד היום הופקו היתרים עבור </a:t>
            </a:r>
            <a:r>
              <a:rPr lang="he-IL" sz="2000" b="1" dirty="0">
                <a:solidFill>
                  <a:srgbClr val="002060"/>
                </a:solidFill>
              </a:rPr>
              <a:t>113 מגרשים במסגרת תמ"א/38 לתיקוניה </a:t>
            </a:r>
            <a:r>
              <a:rPr lang="he-IL" sz="2000" b="1" dirty="0" err="1">
                <a:solidFill>
                  <a:srgbClr val="002060"/>
                </a:solidFill>
              </a:rPr>
              <a:t>ורח</a:t>
            </a:r>
            <a:r>
              <a:rPr lang="he-IL" sz="2000" b="1" dirty="0">
                <a:solidFill>
                  <a:srgbClr val="002060"/>
                </a:solidFill>
              </a:rPr>
              <a:t>/2000/</a:t>
            </a:r>
            <a:r>
              <a:rPr lang="he-IL" sz="2000" b="1" dirty="0" err="1">
                <a:solidFill>
                  <a:srgbClr val="002060"/>
                </a:solidFill>
              </a:rPr>
              <a:t>טז</a:t>
            </a:r>
            <a:r>
              <a:rPr lang="he-IL" sz="2000" b="1" dirty="0">
                <a:solidFill>
                  <a:srgbClr val="002060"/>
                </a:solidFill>
              </a:rPr>
              <a:t> לתיקוניה (כ- 2,500 יח"ד).</a:t>
            </a:r>
          </a:p>
          <a:p>
            <a:pPr marL="285750" indent="-285750">
              <a:buFont typeface="Arial" panose="020B0604020202020204" pitchFamily="34" charset="0"/>
              <a:buChar char="•"/>
            </a:pPr>
            <a:endParaRPr lang="he-IL" dirty="0">
              <a:solidFill>
                <a:srgbClr val="002060"/>
              </a:solidFill>
            </a:endParaRPr>
          </a:p>
          <a:p>
            <a:pPr marL="285750" indent="-285750">
              <a:buFont typeface="Arial" panose="020B0604020202020204" pitchFamily="34" charset="0"/>
              <a:buChar char="•"/>
            </a:pPr>
            <a:r>
              <a:rPr lang="he-IL" dirty="0">
                <a:solidFill>
                  <a:srgbClr val="002060"/>
                </a:solidFill>
              </a:rPr>
              <a:t>בקנה נמצאות כעת כ-40</a:t>
            </a:r>
            <a:r>
              <a:rPr lang="he-IL" sz="2000" b="1" dirty="0">
                <a:solidFill>
                  <a:srgbClr val="002060"/>
                </a:solidFill>
              </a:rPr>
              <a:t> </a:t>
            </a:r>
            <a:r>
              <a:rPr lang="he-IL" sz="2000" b="1" dirty="0" err="1">
                <a:solidFill>
                  <a:srgbClr val="002060"/>
                </a:solidFill>
              </a:rPr>
              <a:t>תכניות</a:t>
            </a:r>
            <a:r>
              <a:rPr lang="he-IL" sz="2000" b="1" dirty="0">
                <a:solidFill>
                  <a:srgbClr val="002060"/>
                </a:solidFill>
              </a:rPr>
              <a:t> בשלב פרה-רולינג</a:t>
            </a:r>
            <a:endParaRPr lang="he-IL" b="1" dirty="0">
              <a:solidFill>
                <a:srgbClr val="002060"/>
              </a:solidFill>
            </a:endParaRPr>
          </a:p>
          <a:p>
            <a:pPr marL="285750" indent="-285750">
              <a:buFont typeface="Arial" panose="020B0604020202020204" pitchFamily="34" charset="0"/>
              <a:buChar char="•"/>
            </a:pPr>
            <a:r>
              <a:rPr lang="he-IL" dirty="0">
                <a:solidFill>
                  <a:srgbClr val="002060"/>
                </a:solidFill>
              </a:rPr>
              <a:t>בנוסף כ-10</a:t>
            </a:r>
            <a:r>
              <a:rPr lang="he-IL" sz="2000" b="1" dirty="0">
                <a:solidFill>
                  <a:srgbClr val="002060"/>
                </a:solidFill>
              </a:rPr>
              <a:t> </a:t>
            </a:r>
            <a:r>
              <a:rPr lang="he-IL" sz="2000" b="1" dirty="0" err="1">
                <a:solidFill>
                  <a:srgbClr val="002060"/>
                </a:solidFill>
              </a:rPr>
              <a:t>תכניות</a:t>
            </a:r>
            <a:r>
              <a:rPr lang="he-IL" sz="2000" b="1" dirty="0">
                <a:solidFill>
                  <a:srgbClr val="002060"/>
                </a:solidFill>
              </a:rPr>
              <a:t> נמצאות לפני דיון להפקדה </a:t>
            </a:r>
            <a:r>
              <a:rPr lang="he-IL" dirty="0">
                <a:solidFill>
                  <a:srgbClr val="002060"/>
                </a:solidFill>
              </a:rPr>
              <a:t>(מתוכן 4 אחרי דיון ו-2 משובצות לדיון הקרוב).</a:t>
            </a:r>
          </a:p>
        </p:txBody>
      </p:sp>
      <p:pic>
        <p:nvPicPr>
          <p:cNvPr id="8" name="תמונה 7">
            <a:extLst>
              <a:ext uri="{FF2B5EF4-FFF2-40B4-BE49-F238E27FC236}">
                <a16:creationId xmlns:a16="http://schemas.microsoft.com/office/drawing/2014/main" id="{03C9B615-377A-4FCD-588B-33EA46A04041}"/>
              </a:ext>
            </a:extLst>
          </p:cNvPr>
          <p:cNvPicPr>
            <a:picLocks noChangeAspect="1"/>
          </p:cNvPicPr>
          <p:nvPr/>
        </p:nvPicPr>
        <p:blipFill>
          <a:blip r:embed="rId4"/>
          <a:srcRect l="20183" r="18978"/>
          <a:stretch>
            <a:fillRect/>
          </a:stretch>
        </p:blipFill>
        <p:spPr>
          <a:xfrm>
            <a:off x="-6036" y="0"/>
            <a:ext cx="6102036" cy="6858000"/>
          </a:xfrm>
          <a:prstGeom prst="rect">
            <a:avLst/>
          </a:prstGeom>
        </p:spPr>
      </p:pic>
      <p:pic>
        <p:nvPicPr>
          <p:cNvPr id="10" name="תמונה 9">
            <a:extLst>
              <a:ext uri="{FF2B5EF4-FFF2-40B4-BE49-F238E27FC236}">
                <a16:creationId xmlns:a16="http://schemas.microsoft.com/office/drawing/2014/main" id="{0F045F0A-32F3-445B-54F3-6ED4FD67CF4E}"/>
              </a:ext>
            </a:extLst>
          </p:cNvPr>
          <p:cNvPicPr>
            <a:picLocks noChangeAspect="1"/>
          </p:cNvPicPr>
          <p:nvPr/>
        </p:nvPicPr>
        <p:blipFill>
          <a:blip r:embed="rId5"/>
          <a:srcRect l="47813" r="-1"/>
          <a:stretch>
            <a:fillRect/>
          </a:stretch>
        </p:blipFill>
        <p:spPr>
          <a:xfrm>
            <a:off x="4584071" y="63375"/>
            <a:ext cx="1511929" cy="1568336"/>
          </a:xfrm>
          <a:prstGeom prst="rect">
            <a:avLst/>
          </a:prstGeom>
        </p:spPr>
      </p:pic>
    </p:spTree>
    <p:extLst>
      <p:ext uri="{BB962C8B-B14F-4D97-AF65-F5344CB8AC3E}">
        <p14:creationId xmlns:p14="http://schemas.microsoft.com/office/powerpoint/2010/main" val="106612356"/>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914400"/>
          </a:xfrm>
          <a:prstGeom prst="rect">
            <a:avLst/>
          </a:prstGeom>
          <a:solidFill>
            <a:srgbClr val="1A3A5C"/>
          </a:solidFill>
          <a:ln w="12700">
            <a:solidFill>
              <a:srgbClr val="1A3A5C"/>
            </a:solidFill>
            <a:prstDash val="solid"/>
          </a:ln>
        </p:spPr>
        <p:txBody>
          <a:bodyPr/>
          <a:lstStyle/>
          <a:p>
            <a:endParaRPr lang="he-IL" sz="2400"/>
          </a:p>
        </p:txBody>
      </p:sp>
      <p:sp>
        <p:nvSpPr>
          <p:cNvPr id="3" name="Text 1"/>
          <p:cNvSpPr/>
          <p:nvPr/>
        </p:nvSpPr>
        <p:spPr>
          <a:xfrm>
            <a:off x="365760" y="60960"/>
            <a:ext cx="11460480" cy="792480"/>
          </a:xfrm>
          <a:prstGeom prst="rect">
            <a:avLst/>
          </a:prstGeom>
          <a:noFill/>
          <a:ln/>
        </p:spPr>
        <p:txBody>
          <a:bodyPr wrap="square" rtlCol="0" anchor="ctr"/>
          <a:lstStyle/>
          <a:p>
            <a:r>
              <a:rPr lang="he-IL" altLang="en-US" sz="3200" b="1" dirty="0">
                <a:solidFill>
                  <a:srgbClr val="FFFFFF"/>
                </a:solidFill>
                <a:latin typeface="Arial Black" pitchFamily="34" charset="0"/>
                <a:ea typeface="Arial Black" pitchFamily="34" charset="-122"/>
                <a:cs typeface="Arial Black" pitchFamily="34" charset="-120"/>
              </a:rPr>
              <a:t>הרקע – מדוע נדרשת מדיניות חדשה?</a:t>
            </a:r>
            <a:endParaRPr lang="he-IL" sz="3200" dirty="0"/>
          </a:p>
        </p:txBody>
      </p:sp>
      <p:sp>
        <p:nvSpPr>
          <p:cNvPr id="4" name="Shape 2"/>
          <p:cNvSpPr/>
          <p:nvPr/>
        </p:nvSpPr>
        <p:spPr>
          <a:xfrm>
            <a:off x="243840" y="1097280"/>
            <a:ext cx="5486400" cy="4754880"/>
          </a:xfrm>
          <a:prstGeom prst="rect">
            <a:avLst/>
          </a:prstGeom>
          <a:solidFill>
            <a:srgbClr val="E2E8F0"/>
          </a:solidFill>
          <a:ln w="12700">
            <a:solidFill>
              <a:srgbClr val="E2E8F0"/>
            </a:solidFill>
            <a:prstDash val="solid"/>
          </a:ln>
          <a:effectLst>
            <a:outerShdw blurRad="63500" dist="25400" dir="8100000" algn="bl" rotWithShape="0">
              <a:srgbClr val="000000">
                <a:alpha val="12000"/>
              </a:srgbClr>
            </a:outerShdw>
          </a:effectLst>
        </p:spPr>
        <p:txBody>
          <a:bodyPr/>
          <a:lstStyle/>
          <a:p>
            <a:endParaRPr lang="he-IL" sz="2400"/>
          </a:p>
        </p:txBody>
      </p:sp>
      <p:sp>
        <p:nvSpPr>
          <p:cNvPr id="5" name="Shape 3"/>
          <p:cNvSpPr/>
          <p:nvPr/>
        </p:nvSpPr>
        <p:spPr>
          <a:xfrm>
            <a:off x="243840" y="1097280"/>
            <a:ext cx="5486400" cy="609600"/>
          </a:xfrm>
          <a:prstGeom prst="rect">
            <a:avLst/>
          </a:prstGeom>
          <a:solidFill>
            <a:srgbClr val="C0392B"/>
          </a:solidFill>
          <a:ln w="12700">
            <a:solidFill>
              <a:srgbClr val="C0392B"/>
            </a:solidFill>
            <a:prstDash val="solid"/>
          </a:ln>
        </p:spPr>
        <p:txBody>
          <a:bodyPr/>
          <a:lstStyle/>
          <a:p>
            <a:endParaRPr lang="he-IL" sz="2400"/>
          </a:p>
        </p:txBody>
      </p:sp>
      <p:sp>
        <p:nvSpPr>
          <p:cNvPr id="6" name="Text 4"/>
          <p:cNvSpPr/>
          <p:nvPr/>
        </p:nvSpPr>
        <p:spPr>
          <a:xfrm>
            <a:off x="243840" y="1097280"/>
            <a:ext cx="5486400" cy="609600"/>
          </a:xfrm>
          <a:prstGeom prst="rect">
            <a:avLst/>
          </a:prstGeom>
          <a:noFill/>
          <a:ln/>
        </p:spPr>
        <p:txBody>
          <a:bodyPr wrap="square" rtlCol="0" anchor="ctr"/>
          <a:lstStyle/>
          <a:p>
            <a:pPr algn="ctr"/>
            <a:r>
              <a:rPr lang="he-IL" altLang="en-US" sz="2133" b="1" dirty="0">
                <a:solidFill>
                  <a:srgbClr val="FFFFFF"/>
                </a:solidFill>
                <a:latin typeface="Arial Black" pitchFamily="34" charset="0"/>
                <a:ea typeface="Arial Black" pitchFamily="34" charset="-122"/>
                <a:cs typeface="Arial Black" pitchFamily="34" charset="-120"/>
              </a:rPr>
              <a:t>תמ"א 38 – עבר</a:t>
            </a:r>
            <a:endParaRPr lang="he-IL" sz="2133" dirty="0"/>
          </a:p>
        </p:txBody>
      </p:sp>
      <p:sp>
        <p:nvSpPr>
          <p:cNvPr id="7" name="Text 5"/>
          <p:cNvSpPr/>
          <p:nvPr/>
        </p:nvSpPr>
        <p:spPr>
          <a:xfrm>
            <a:off x="365760" y="1828800"/>
            <a:ext cx="5242560" cy="3779520"/>
          </a:xfrm>
          <a:prstGeom prst="rect">
            <a:avLst/>
          </a:prstGeom>
          <a:noFill/>
          <a:ln/>
        </p:spPr>
        <p:txBody>
          <a:bodyPr wrap="square" rtlCol="0" anchor="ctr"/>
          <a:lstStyle/>
          <a:p>
            <a:r>
              <a:rPr lang="he-IL" altLang="en-US" sz="1867" b="1" dirty="0">
                <a:solidFill>
                  <a:srgbClr val="C0392B"/>
                </a:solidFill>
                <a:latin typeface="Calibri" pitchFamily="34" charset="0"/>
                <a:ea typeface="Calibri" pitchFamily="34" charset="-122"/>
                <a:cs typeface="Calibri" pitchFamily="34" charset="-120"/>
              </a:rPr>
              <a:t>✗  תוקפה פקע באוקטובר 2023</a:t>
            </a:r>
            <a:endParaRPr lang="he-IL" sz="1867" dirty="0"/>
          </a:p>
          <a:p>
            <a:r>
              <a:rPr lang="he-IL" altLang="en-US" sz="1867" dirty="0">
                <a:solidFill>
                  <a:srgbClr val="C0392B"/>
                </a:solidFill>
                <a:latin typeface="Calibri" pitchFamily="34" charset="0"/>
                <a:ea typeface="Calibri" pitchFamily="34" charset="-122"/>
                <a:cs typeface="Calibri" pitchFamily="34" charset="-120"/>
              </a:rPr>
              <a:t>✗  טיפול בבניין בודד בלבד</a:t>
            </a:r>
            <a:endParaRPr lang="he-IL" sz="1867" dirty="0"/>
          </a:p>
          <a:p>
            <a:r>
              <a:rPr lang="he-IL" altLang="en-US" sz="1867" dirty="0">
                <a:solidFill>
                  <a:srgbClr val="C0392B"/>
                </a:solidFill>
                <a:latin typeface="Calibri" pitchFamily="34" charset="0"/>
                <a:ea typeface="Calibri" pitchFamily="34" charset="-122"/>
                <a:cs typeface="Calibri" pitchFamily="34" charset="-120"/>
              </a:rPr>
              <a:t>✗  ללא מענה סביבתי-שכונתי</a:t>
            </a:r>
            <a:endParaRPr lang="he-IL" sz="1867" dirty="0"/>
          </a:p>
          <a:p>
            <a:r>
              <a:rPr lang="he-IL" altLang="en-US" sz="1867" dirty="0">
                <a:solidFill>
                  <a:srgbClr val="C0392B"/>
                </a:solidFill>
                <a:latin typeface="Calibri" pitchFamily="34" charset="0"/>
                <a:ea typeface="Calibri" pitchFamily="34" charset="-122"/>
                <a:cs typeface="Calibri" pitchFamily="34" charset="-120"/>
              </a:rPr>
              <a:t>✗  ריבוי תכניות נקודתיות</a:t>
            </a:r>
            <a:endParaRPr lang="he-IL" sz="1867" dirty="0"/>
          </a:p>
          <a:p>
            <a:r>
              <a:rPr lang="he-IL" altLang="en-US" sz="1867" dirty="0">
                <a:solidFill>
                  <a:srgbClr val="C0392B"/>
                </a:solidFill>
                <a:latin typeface="Calibri" pitchFamily="34" charset="0"/>
                <a:ea typeface="Calibri" pitchFamily="34" charset="-122"/>
                <a:cs typeface="Calibri" pitchFamily="34" charset="-120"/>
              </a:rPr>
              <a:t>✗  עומסי תנועה וחניה בלתי פתורים</a:t>
            </a:r>
            <a:endParaRPr lang="he-IL" sz="1867" dirty="0"/>
          </a:p>
        </p:txBody>
      </p:sp>
      <p:sp>
        <p:nvSpPr>
          <p:cNvPr id="8" name="Shape 6"/>
          <p:cNvSpPr/>
          <p:nvPr/>
        </p:nvSpPr>
        <p:spPr>
          <a:xfrm>
            <a:off x="6217920" y="1097280"/>
            <a:ext cx="5730240" cy="4754880"/>
          </a:xfrm>
          <a:prstGeom prst="rect">
            <a:avLst/>
          </a:prstGeom>
          <a:solidFill>
            <a:srgbClr val="EAF7F4"/>
          </a:solidFill>
          <a:ln w="12700">
            <a:solidFill>
              <a:srgbClr val="0D9488"/>
            </a:solidFill>
            <a:prstDash val="solid"/>
          </a:ln>
          <a:effectLst>
            <a:outerShdw blurRad="63500" dist="25400" dir="8100000" algn="bl" rotWithShape="0">
              <a:srgbClr val="000000">
                <a:alpha val="12000"/>
              </a:srgbClr>
            </a:outerShdw>
          </a:effectLst>
        </p:spPr>
        <p:txBody>
          <a:bodyPr/>
          <a:lstStyle/>
          <a:p>
            <a:endParaRPr lang="he-IL" sz="2400" dirty="0"/>
          </a:p>
        </p:txBody>
      </p:sp>
      <p:sp>
        <p:nvSpPr>
          <p:cNvPr id="9" name="Shape 7"/>
          <p:cNvSpPr/>
          <p:nvPr/>
        </p:nvSpPr>
        <p:spPr>
          <a:xfrm>
            <a:off x="6217920" y="1097280"/>
            <a:ext cx="5730240" cy="609600"/>
          </a:xfrm>
          <a:prstGeom prst="rect">
            <a:avLst/>
          </a:prstGeom>
          <a:solidFill>
            <a:srgbClr val="0D9488"/>
          </a:solidFill>
          <a:ln w="12700">
            <a:solidFill>
              <a:srgbClr val="0D9488"/>
            </a:solidFill>
            <a:prstDash val="solid"/>
          </a:ln>
        </p:spPr>
        <p:txBody>
          <a:bodyPr/>
          <a:lstStyle/>
          <a:p>
            <a:endParaRPr lang="he-IL" sz="2400"/>
          </a:p>
        </p:txBody>
      </p:sp>
      <p:sp>
        <p:nvSpPr>
          <p:cNvPr id="10" name="Text 8"/>
          <p:cNvSpPr/>
          <p:nvPr/>
        </p:nvSpPr>
        <p:spPr>
          <a:xfrm>
            <a:off x="6217920" y="1097280"/>
            <a:ext cx="5730240" cy="609600"/>
          </a:xfrm>
          <a:prstGeom prst="rect">
            <a:avLst/>
          </a:prstGeom>
          <a:noFill/>
          <a:ln/>
        </p:spPr>
        <p:txBody>
          <a:bodyPr wrap="square" rtlCol="0" anchor="ctr"/>
          <a:lstStyle/>
          <a:p>
            <a:pPr algn="ctr"/>
            <a:r>
              <a:rPr lang="he-IL" altLang="en-US" sz="2133" b="1" dirty="0">
                <a:solidFill>
                  <a:srgbClr val="FFFFFF"/>
                </a:solidFill>
                <a:latin typeface="Arial Black" pitchFamily="34" charset="0"/>
                <a:ea typeface="Arial Black" pitchFamily="34" charset="-122"/>
                <a:cs typeface="Arial Black" pitchFamily="34" charset="-120"/>
              </a:rPr>
              <a:t>חלופת שקד – עכשיו</a:t>
            </a:r>
            <a:endParaRPr lang="he-IL" sz="2133" dirty="0"/>
          </a:p>
        </p:txBody>
      </p:sp>
      <p:sp>
        <p:nvSpPr>
          <p:cNvPr id="11" name="Text 9"/>
          <p:cNvSpPr/>
          <p:nvPr/>
        </p:nvSpPr>
        <p:spPr>
          <a:xfrm>
            <a:off x="6339840" y="1828800"/>
            <a:ext cx="5486400" cy="3779520"/>
          </a:xfrm>
          <a:prstGeom prst="rect">
            <a:avLst/>
          </a:prstGeom>
          <a:noFill/>
          <a:ln/>
        </p:spPr>
        <p:txBody>
          <a:bodyPr wrap="square" rtlCol="0" anchor="ctr"/>
          <a:lstStyle/>
          <a:p>
            <a:r>
              <a:rPr lang="he-IL" altLang="en-US" sz="1867" b="1" dirty="0">
                <a:solidFill>
                  <a:srgbClr val="166534"/>
                </a:solidFill>
                <a:latin typeface="Calibri" pitchFamily="34" charset="0"/>
                <a:ea typeface="Calibri" pitchFamily="34" charset="-122"/>
                <a:cs typeface="Calibri" pitchFamily="34" charset="-120"/>
              </a:rPr>
              <a:t>✓  הליך תכנוני מהיר ובסמכות מקומית</a:t>
            </a:r>
          </a:p>
          <a:p>
            <a:r>
              <a:rPr lang="he-IL" altLang="en-US" sz="1867" dirty="0">
                <a:solidFill>
                  <a:srgbClr val="166534"/>
                </a:solidFill>
                <a:latin typeface="Calibri" pitchFamily="34" charset="0"/>
                <a:ea typeface="Calibri" pitchFamily="34" charset="-122"/>
                <a:cs typeface="Calibri" pitchFamily="34" charset="-120"/>
              </a:rPr>
              <a:t>✓  מענה לצרכי ציבור באזור</a:t>
            </a:r>
            <a:endParaRPr lang="he-IL" sz="1867" b="1" dirty="0"/>
          </a:p>
          <a:p>
            <a:r>
              <a:rPr lang="he-IL" altLang="en-US" sz="1867" dirty="0">
                <a:solidFill>
                  <a:srgbClr val="166534"/>
                </a:solidFill>
                <a:latin typeface="Calibri" pitchFamily="34" charset="0"/>
                <a:ea typeface="Calibri" pitchFamily="34" charset="-122"/>
                <a:cs typeface="Calibri" pitchFamily="34" charset="-120"/>
              </a:rPr>
              <a:t>✓  חיזוק לרעידות אדמה + מיגון</a:t>
            </a:r>
            <a:endParaRPr lang="he-IL" sz="1867" dirty="0"/>
          </a:p>
          <a:p>
            <a:r>
              <a:rPr lang="he-IL" altLang="en-US" sz="1867" dirty="0">
                <a:solidFill>
                  <a:srgbClr val="166534"/>
                </a:solidFill>
                <a:latin typeface="Calibri" pitchFamily="34" charset="0"/>
                <a:ea typeface="Calibri" pitchFamily="34" charset="-122"/>
                <a:cs typeface="Calibri" pitchFamily="34" charset="-120"/>
              </a:rPr>
              <a:t>✓  גישה </a:t>
            </a:r>
            <a:r>
              <a:rPr lang="he-IL" altLang="en-US" sz="1867" dirty="0" err="1">
                <a:solidFill>
                  <a:srgbClr val="166534"/>
                </a:solidFill>
                <a:latin typeface="Calibri" pitchFamily="34" charset="0"/>
                <a:ea typeface="Calibri" pitchFamily="34" charset="-122"/>
                <a:cs typeface="Calibri" pitchFamily="34" charset="-120"/>
              </a:rPr>
              <a:t>מתחמית</a:t>
            </a:r>
            <a:r>
              <a:rPr lang="he-IL" altLang="en-US" sz="1867" dirty="0">
                <a:solidFill>
                  <a:srgbClr val="166534"/>
                </a:solidFill>
                <a:latin typeface="Calibri" pitchFamily="34" charset="0"/>
                <a:ea typeface="Calibri" pitchFamily="34" charset="-122"/>
                <a:cs typeface="Calibri" pitchFamily="34" charset="-120"/>
              </a:rPr>
              <a:t> – שכונה כמכלול</a:t>
            </a:r>
            <a:endParaRPr lang="he-IL" altLang="en-US" sz="1867" b="1" dirty="0">
              <a:solidFill>
                <a:srgbClr val="166534"/>
              </a:solidFill>
              <a:latin typeface="Calibri" pitchFamily="34" charset="0"/>
              <a:ea typeface="Calibri" pitchFamily="34" charset="-122"/>
              <a:cs typeface="Calibri" pitchFamily="34" charset="-120"/>
            </a:endParaRPr>
          </a:p>
          <a:p>
            <a:r>
              <a:rPr lang="he-IL" altLang="en-US" sz="1867" dirty="0">
                <a:solidFill>
                  <a:srgbClr val="166534"/>
                </a:solidFill>
                <a:latin typeface="Calibri" pitchFamily="34" charset="0"/>
                <a:ea typeface="Calibri" pitchFamily="34" charset="-122"/>
                <a:cs typeface="Calibri" pitchFamily="34" charset="-120"/>
              </a:rPr>
              <a:t>✓  מענה מעודכן ומותאם לשוק</a:t>
            </a:r>
            <a:endParaRPr lang="he-IL" sz="1867" dirty="0"/>
          </a:p>
        </p:txBody>
      </p:sp>
      <p:sp>
        <p:nvSpPr>
          <p:cNvPr id="12" name="Shape 10"/>
          <p:cNvSpPr/>
          <p:nvPr/>
        </p:nvSpPr>
        <p:spPr>
          <a:xfrm>
            <a:off x="5547360" y="2926080"/>
            <a:ext cx="731520" cy="731520"/>
          </a:xfrm>
          <a:prstGeom prst="ellipse">
            <a:avLst/>
          </a:prstGeom>
          <a:solidFill>
            <a:srgbClr val="D4A017"/>
          </a:solidFill>
          <a:ln w="12700">
            <a:solidFill>
              <a:srgbClr val="D4A017"/>
            </a:solidFill>
            <a:prstDash val="solid"/>
          </a:ln>
        </p:spPr>
        <p:txBody>
          <a:bodyPr/>
          <a:lstStyle/>
          <a:p>
            <a:endParaRPr lang="he-IL" sz="2400"/>
          </a:p>
        </p:txBody>
      </p:sp>
      <p:sp>
        <p:nvSpPr>
          <p:cNvPr id="13" name="Text 11"/>
          <p:cNvSpPr/>
          <p:nvPr/>
        </p:nvSpPr>
        <p:spPr>
          <a:xfrm>
            <a:off x="5486400" y="2950464"/>
            <a:ext cx="853440" cy="609600"/>
          </a:xfrm>
          <a:prstGeom prst="rect">
            <a:avLst/>
          </a:prstGeom>
          <a:noFill/>
          <a:ln/>
        </p:spPr>
        <p:txBody>
          <a:bodyPr wrap="square" rtlCol="0" anchor="ctr"/>
          <a:lstStyle/>
          <a:p>
            <a:pPr algn="ctr"/>
            <a:r>
              <a:rPr lang="en-US" sz="2667" b="1" dirty="0">
                <a:solidFill>
                  <a:srgbClr val="FFFFFF"/>
                </a:solidFill>
              </a:rPr>
              <a:t>→</a:t>
            </a:r>
            <a:endParaRPr lang="en-US" sz="2667" dirty="0"/>
          </a:p>
        </p:txBody>
      </p:sp>
      <p:sp>
        <p:nvSpPr>
          <p:cNvPr id="14" name="Text 12"/>
          <p:cNvSpPr/>
          <p:nvPr/>
        </p:nvSpPr>
        <p:spPr>
          <a:xfrm>
            <a:off x="243840" y="6096000"/>
            <a:ext cx="11704320" cy="487680"/>
          </a:xfrm>
          <a:prstGeom prst="rect">
            <a:avLst/>
          </a:prstGeom>
          <a:noFill/>
          <a:ln/>
        </p:spPr>
        <p:txBody>
          <a:bodyPr wrap="square" rtlCol="0" anchor="ctr"/>
          <a:lstStyle/>
          <a:p>
            <a:pPr algn="ctr"/>
            <a:r>
              <a:rPr lang="he-IL" altLang="en-US" sz="1600" i="1" dirty="0">
                <a:solidFill>
                  <a:srgbClr val="64748B"/>
                </a:solidFill>
                <a:latin typeface="Calibri" pitchFamily="34" charset="0"/>
                <a:ea typeface="Calibri" pitchFamily="34" charset="-122"/>
                <a:cs typeface="Calibri" pitchFamily="34" charset="-120"/>
              </a:rPr>
              <a:t>הגישה המתחמית מאפשרת פתרון כולל לשכונה – לא רק לבניין בודד</a:t>
            </a:r>
            <a:endParaRPr lang="he-IL"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914400"/>
          </a:xfrm>
          <a:prstGeom prst="rect">
            <a:avLst/>
          </a:prstGeom>
          <a:solidFill>
            <a:srgbClr val="1A3A5C"/>
          </a:solidFill>
          <a:ln w="12700">
            <a:solidFill>
              <a:srgbClr val="1A3A5C"/>
            </a:solidFill>
            <a:prstDash val="solid"/>
          </a:ln>
        </p:spPr>
        <p:txBody>
          <a:bodyPr/>
          <a:lstStyle/>
          <a:p>
            <a:endParaRPr lang="he-IL" sz="2400"/>
          </a:p>
        </p:txBody>
      </p:sp>
      <p:sp>
        <p:nvSpPr>
          <p:cNvPr id="3" name="Text 1"/>
          <p:cNvSpPr/>
          <p:nvPr/>
        </p:nvSpPr>
        <p:spPr>
          <a:xfrm>
            <a:off x="365760" y="60960"/>
            <a:ext cx="11460480" cy="792480"/>
          </a:xfrm>
          <a:prstGeom prst="rect">
            <a:avLst/>
          </a:prstGeom>
          <a:noFill/>
          <a:ln/>
        </p:spPr>
        <p:txBody>
          <a:bodyPr wrap="square" rtlCol="0" anchor="ctr"/>
          <a:lstStyle/>
          <a:p>
            <a:r>
              <a:rPr lang="he-IL" altLang="en-US" sz="3200" b="1" dirty="0">
                <a:solidFill>
                  <a:srgbClr val="FFFFFF"/>
                </a:solidFill>
                <a:latin typeface="Arial Black" pitchFamily="34" charset="0"/>
                <a:ea typeface="Arial Black" pitchFamily="34" charset="-122"/>
                <a:cs typeface="Arial Black" pitchFamily="34" charset="-120"/>
              </a:rPr>
              <a:t>אילו בניינים זכאים להתחדשות?</a:t>
            </a:r>
            <a:endParaRPr lang="he-IL" sz="3200" dirty="0"/>
          </a:p>
        </p:txBody>
      </p:sp>
      <p:sp>
        <p:nvSpPr>
          <p:cNvPr id="4" name="Shape 2"/>
          <p:cNvSpPr/>
          <p:nvPr/>
        </p:nvSpPr>
        <p:spPr>
          <a:xfrm>
            <a:off x="365760" y="1219200"/>
            <a:ext cx="5608320" cy="2438400"/>
          </a:xfrm>
          <a:prstGeom prst="rect">
            <a:avLst/>
          </a:prstGeom>
          <a:solidFill>
            <a:srgbClr val="FFFFFF"/>
          </a:solidFill>
          <a:ln w="12700">
            <a:solidFill>
              <a:srgbClr val="1E6091"/>
            </a:solidFill>
            <a:prstDash val="solid"/>
          </a:ln>
          <a:effectLst>
            <a:outerShdw blurRad="63500" dist="25400" dir="8100000" algn="bl" rotWithShape="0">
              <a:srgbClr val="000000">
                <a:alpha val="12000"/>
              </a:srgbClr>
            </a:outerShdw>
          </a:effectLst>
        </p:spPr>
        <p:txBody>
          <a:bodyPr/>
          <a:lstStyle/>
          <a:p>
            <a:endParaRPr lang="he-IL" sz="2400"/>
          </a:p>
        </p:txBody>
      </p:sp>
      <p:sp>
        <p:nvSpPr>
          <p:cNvPr id="5" name="Shape 3"/>
          <p:cNvSpPr/>
          <p:nvPr/>
        </p:nvSpPr>
        <p:spPr>
          <a:xfrm>
            <a:off x="365760" y="1219200"/>
            <a:ext cx="146304" cy="2438400"/>
          </a:xfrm>
          <a:prstGeom prst="rect">
            <a:avLst/>
          </a:prstGeom>
          <a:solidFill>
            <a:srgbClr val="0D9488"/>
          </a:solidFill>
          <a:ln w="12700">
            <a:solidFill>
              <a:srgbClr val="0D9488"/>
            </a:solidFill>
            <a:prstDash val="solid"/>
          </a:ln>
        </p:spPr>
        <p:txBody>
          <a:bodyPr/>
          <a:lstStyle/>
          <a:p>
            <a:endParaRPr lang="he-IL" sz="2400"/>
          </a:p>
        </p:txBody>
      </p:sp>
      <p:sp>
        <p:nvSpPr>
          <p:cNvPr id="6" name="Text 4"/>
          <p:cNvSpPr/>
          <p:nvPr/>
        </p:nvSpPr>
        <p:spPr>
          <a:xfrm>
            <a:off x="548640" y="1402080"/>
            <a:ext cx="1097280" cy="853440"/>
          </a:xfrm>
          <a:prstGeom prst="rect">
            <a:avLst/>
          </a:prstGeom>
          <a:noFill/>
          <a:ln/>
        </p:spPr>
        <p:txBody>
          <a:bodyPr wrap="square" rtlCol="0" anchor="ctr"/>
          <a:lstStyle/>
          <a:p>
            <a:pPr algn="ctr"/>
            <a:r>
              <a:rPr lang="en-US" sz="4000" dirty="0">
                <a:solidFill>
                  <a:srgbClr val="000000"/>
                </a:solidFill>
              </a:rPr>
              <a:t>🏠</a:t>
            </a:r>
            <a:endParaRPr lang="en-US" sz="4000" dirty="0"/>
          </a:p>
        </p:txBody>
      </p:sp>
      <p:sp>
        <p:nvSpPr>
          <p:cNvPr id="7" name="Text 5"/>
          <p:cNvSpPr/>
          <p:nvPr/>
        </p:nvSpPr>
        <p:spPr>
          <a:xfrm>
            <a:off x="1645920" y="1365504"/>
            <a:ext cx="4145280" cy="609600"/>
          </a:xfrm>
          <a:prstGeom prst="rect">
            <a:avLst/>
          </a:prstGeom>
          <a:noFill/>
          <a:ln/>
        </p:spPr>
        <p:txBody>
          <a:bodyPr wrap="square" rtlCol="0" anchor="ctr"/>
          <a:lstStyle/>
          <a:p>
            <a:r>
              <a:rPr lang="he-IL" altLang="en-US" sz="2133" b="1" dirty="0">
                <a:solidFill>
                  <a:srgbClr val="1A3A5C"/>
                </a:solidFill>
                <a:latin typeface="Arial Black" pitchFamily="34" charset="0"/>
                <a:ea typeface="Arial Black" pitchFamily="34" charset="-122"/>
                <a:cs typeface="Arial Black" pitchFamily="34" charset="-120"/>
              </a:rPr>
              <a:t>שימוש למגורים</a:t>
            </a:r>
            <a:endParaRPr lang="he-IL" sz="2133" dirty="0"/>
          </a:p>
        </p:txBody>
      </p:sp>
      <p:sp>
        <p:nvSpPr>
          <p:cNvPr id="8" name="Text 6"/>
          <p:cNvSpPr/>
          <p:nvPr/>
        </p:nvSpPr>
        <p:spPr>
          <a:xfrm>
            <a:off x="548640" y="2011680"/>
            <a:ext cx="5242560" cy="1524000"/>
          </a:xfrm>
          <a:prstGeom prst="rect">
            <a:avLst/>
          </a:prstGeom>
          <a:noFill/>
          <a:ln/>
        </p:spPr>
        <p:txBody>
          <a:bodyPr wrap="square" rtlCol="0" anchor="ctr"/>
          <a:lstStyle/>
          <a:p>
            <a:r>
              <a:rPr lang="he-IL" altLang="en-US" sz="1733" dirty="0">
                <a:solidFill>
                  <a:srgbClr val="1A1A2E"/>
                </a:solidFill>
                <a:latin typeface="Calibri" pitchFamily="34" charset="0"/>
                <a:ea typeface="Calibri" pitchFamily="34" charset="-122"/>
                <a:cs typeface="Calibri" pitchFamily="34" charset="-120"/>
              </a:rPr>
              <a:t>לפחות 70% משטח הבנייה הכולל הקיים</a:t>
            </a:r>
            <a:endParaRPr lang="he-IL" sz="1733" dirty="0"/>
          </a:p>
          <a:p>
            <a:r>
              <a:rPr lang="he-IL" altLang="en-US" sz="1733" dirty="0">
                <a:solidFill>
                  <a:srgbClr val="1A1A2E"/>
                </a:solidFill>
                <a:latin typeface="Calibri" pitchFamily="34" charset="0"/>
                <a:ea typeface="Calibri" pitchFamily="34" charset="-122"/>
                <a:cs typeface="Calibri" pitchFamily="34" charset="-120"/>
              </a:rPr>
              <a:t>משמש למגורים</a:t>
            </a:r>
            <a:endParaRPr lang="he-IL" sz="1733" dirty="0"/>
          </a:p>
        </p:txBody>
      </p:sp>
      <p:sp>
        <p:nvSpPr>
          <p:cNvPr id="9" name="Shape 7"/>
          <p:cNvSpPr/>
          <p:nvPr/>
        </p:nvSpPr>
        <p:spPr>
          <a:xfrm>
            <a:off x="6461760" y="1219200"/>
            <a:ext cx="5608320" cy="2438400"/>
          </a:xfrm>
          <a:prstGeom prst="rect">
            <a:avLst/>
          </a:prstGeom>
          <a:solidFill>
            <a:srgbClr val="FFFFFF"/>
          </a:solidFill>
          <a:ln w="12700">
            <a:solidFill>
              <a:srgbClr val="1E6091"/>
            </a:solidFill>
            <a:prstDash val="solid"/>
          </a:ln>
          <a:effectLst>
            <a:outerShdw blurRad="63500" dist="25400" dir="8100000" algn="bl" rotWithShape="0">
              <a:srgbClr val="000000">
                <a:alpha val="12000"/>
              </a:srgbClr>
            </a:outerShdw>
          </a:effectLst>
        </p:spPr>
        <p:txBody>
          <a:bodyPr/>
          <a:lstStyle/>
          <a:p>
            <a:endParaRPr lang="he-IL" sz="2400"/>
          </a:p>
        </p:txBody>
      </p:sp>
      <p:sp>
        <p:nvSpPr>
          <p:cNvPr id="10" name="Shape 8"/>
          <p:cNvSpPr/>
          <p:nvPr/>
        </p:nvSpPr>
        <p:spPr>
          <a:xfrm>
            <a:off x="6461760" y="1219200"/>
            <a:ext cx="146304" cy="2438400"/>
          </a:xfrm>
          <a:prstGeom prst="rect">
            <a:avLst/>
          </a:prstGeom>
          <a:solidFill>
            <a:srgbClr val="0D9488"/>
          </a:solidFill>
          <a:ln w="12700">
            <a:solidFill>
              <a:srgbClr val="0D9488"/>
            </a:solidFill>
            <a:prstDash val="solid"/>
          </a:ln>
        </p:spPr>
        <p:txBody>
          <a:bodyPr/>
          <a:lstStyle/>
          <a:p>
            <a:endParaRPr lang="he-IL" sz="2400"/>
          </a:p>
        </p:txBody>
      </p:sp>
      <p:sp>
        <p:nvSpPr>
          <p:cNvPr id="11" name="Text 9"/>
          <p:cNvSpPr/>
          <p:nvPr/>
        </p:nvSpPr>
        <p:spPr>
          <a:xfrm>
            <a:off x="6644640" y="1402080"/>
            <a:ext cx="1097280" cy="853440"/>
          </a:xfrm>
          <a:prstGeom prst="rect">
            <a:avLst/>
          </a:prstGeom>
          <a:noFill/>
          <a:ln/>
        </p:spPr>
        <p:txBody>
          <a:bodyPr wrap="square" rtlCol="0" anchor="ctr"/>
          <a:lstStyle/>
          <a:p>
            <a:pPr algn="ctr"/>
            <a:r>
              <a:rPr lang="en-US" sz="4000" dirty="0">
                <a:solidFill>
                  <a:srgbClr val="000000"/>
                </a:solidFill>
              </a:rPr>
              <a:t>📅</a:t>
            </a:r>
            <a:endParaRPr lang="en-US" sz="4000" dirty="0"/>
          </a:p>
        </p:txBody>
      </p:sp>
      <p:sp>
        <p:nvSpPr>
          <p:cNvPr id="12" name="Text 10"/>
          <p:cNvSpPr/>
          <p:nvPr/>
        </p:nvSpPr>
        <p:spPr>
          <a:xfrm>
            <a:off x="7741920" y="1365504"/>
            <a:ext cx="4145280" cy="609600"/>
          </a:xfrm>
          <a:prstGeom prst="rect">
            <a:avLst/>
          </a:prstGeom>
          <a:noFill/>
          <a:ln/>
        </p:spPr>
        <p:txBody>
          <a:bodyPr wrap="square" rtlCol="0" anchor="ctr"/>
          <a:lstStyle/>
          <a:p>
            <a:r>
              <a:rPr lang="he-IL" altLang="en-US" sz="2133" b="1" dirty="0">
                <a:solidFill>
                  <a:srgbClr val="1A3A5C"/>
                </a:solidFill>
                <a:latin typeface="Arial Black" pitchFamily="34" charset="0"/>
                <a:ea typeface="Arial Black" pitchFamily="34" charset="-122"/>
                <a:cs typeface="Arial Black" pitchFamily="34" charset="-120"/>
              </a:rPr>
              <a:t>גיל הבניין</a:t>
            </a:r>
            <a:endParaRPr lang="he-IL" sz="2133" dirty="0"/>
          </a:p>
        </p:txBody>
      </p:sp>
      <p:sp>
        <p:nvSpPr>
          <p:cNvPr id="13" name="Text 11"/>
          <p:cNvSpPr/>
          <p:nvPr/>
        </p:nvSpPr>
        <p:spPr>
          <a:xfrm>
            <a:off x="6644640" y="2011680"/>
            <a:ext cx="5242560" cy="1524000"/>
          </a:xfrm>
          <a:prstGeom prst="rect">
            <a:avLst/>
          </a:prstGeom>
          <a:noFill/>
          <a:ln/>
        </p:spPr>
        <p:txBody>
          <a:bodyPr wrap="square" rtlCol="0" anchor="ctr"/>
          <a:lstStyle/>
          <a:p>
            <a:r>
              <a:rPr lang="he-IL" altLang="en-US" sz="1733" dirty="0">
                <a:solidFill>
                  <a:srgbClr val="1A1A2E"/>
                </a:solidFill>
                <a:latin typeface="Calibri" pitchFamily="34" charset="0"/>
                <a:ea typeface="Calibri" pitchFamily="34" charset="-122"/>
                <a:cs typeface="Calibri" pitchFamily="34" charset="-120"/>
              </a:rPr>
              <a:t>היתר הבנייה ניתן לפני שנת 1980</a:t>
            </a:r>
            <a:endParaRPr lang="he-IL" sz="1733" dirty="0"/>
          </a:p>
          <a:p>
            <a:r>
              <a:rPr lang="he-IL" altLang="en-US" sz="1733" dirty="0">
                <a:solidFill>
                  <a:srgbClr val="1A1A2E"/>
                </a:solidFill>
                <a:latin typeface="Calibri" pitchFamily="34" charset="0"/>
                <a:ea typeface="Calibri" pitchFamily="34" charset="-122"/>
                <a:cs typeface="Calibri" pitchFamily="34" charset="-120"/>
              </a:rPr>
              <a:t>(לפני עידן תקני רעידות האדמה)</a:t>
            </a:r>
            <a:endParaRPr lang="he-IL" sz="1733" dirty="0"/>
          </a:p>
        </p:txBody>
      </p:sp>
      <p:sp>
        <p:nvSpPr>
          <p:cNvPr id="14" name="Shape 12"/>
          <p:cNvSpPr/>
          <p:nvPr/>
        </p:nvSpPr>
        <p:spPr>
          <a:xfrm>
            <a:off x="365760" y="3901440"/>
            <a:ext cx="5608320" cy="2438400"/>
          </a:xfrm>
          <a:prstGeom prst="rect">
            <a:avLst/>
          </a:prstGeom>
          <a:solidFill>
            <a:srgbClr val="FFFFFF"/>
          </a:solidFill>
          <a:ln w="12700">
            <a:solidFill>
              <a:srgbClr val="1E6091"/>
            </a:solidFill>
            <a:prstDash val="solid"/>
          </a:ln>
          <a:effectLst>
            <a:outerShdw blurRad="63500" dist="25400" dir="8100000" algn="bl" rotWithShape="0">
              <a:srgbClr val="000000">
                <a:alpha val="12000"/>
              </a:srgbClr>
            </a:outerShdw>
          </a:effectLst>
        </p:spPr>
        <p:txBody>
          <a:bodyPr/>
          <a:lstStyle/>
          <a:p>
            <a:endParaRPr lang="he-IL" sz="2400"/>
          </a:p>
        </p:txBody>
      </p:sp>
      <p:sp>
        <p:nvSpPr>
          <p:cNvPr id="15" name="Shape 13"/>
          <p:cNvSpPr/>
          <p:nvPr/>
        </p:nvSpPr>
        <p:spPr>
          <a:xfrm>
            <a:off x="365760" y="3901440"/>
            <a:ext cx="146304" cy="2438400"/>
          </a:xfrm>
          <a:prstGeom prst="rect">
            <a:avLst/>
          </a:prstGeom>
          <a:solidFill>
            <a:srgbClr val="0D9488"/>
          </a:solidFill>
          <a:ln w="12700">
            <a:solidFill>
              <a:srgbClr val="0D9488"/>
            </a:solidFill>
            <a:prstDash val="solid"/>
          </a:ln>
        </p:spPr>
        <p:txBody>
          <a:bodyPr/>
          <a:lstStyle/>
          <a:p>
            <a:endParaRPr lang="he-IL" sz="2400"/>
          </a:p>
        </p:txBody>
      </p:sp>
      <p:sp>
        <p:nvSpPr>
          <p:cNvPr id="16" name="Text 14"/>
          <p:cNvSpPr/>
          <p:nvPr/>
        </p:nvSpPr>
        <p:spPr>
          <a:xfrm>
            <a:off x="548640" y="4084320"/>
            <a:ext cx="1097280" cy="853440"/>
          </a:xfrm>
          <a:prstGeom prst="rect">
            <a:avLst/>
          </a:prstGeom>
          <a:noFill/>
          <a:ln/>
        </p:spPr>
        <p:txBody>
          <a:bodyPr wrap="square" rtlCol="0" anchor="ctr"/>
          <a:lstStyle/>
          <a:p>
            <a:pPr algn="ctr"/>
            <a:r>
              <a:rPr lang="en-US" sz="4000" dirty="0">
                <a:solidFill>
                  <a:srgbClr val="000000"/>
                </a:solidFill>
              </a:rPr>
              <a:t>🔑</a:t>
            </a:r>
            <a:endParaRPr lang="en-US" sz="4000" dirty="0"/>
          </a:p>
        </p:txBody>
      </p:sp>
      <p:sp>
        <p:nvSpPr>
          <p:cNvPr id="17" name="Text 15"/>
          <p:cNvSpPr/>
          <p:nvPr/>
        </p:nvSpPr>
        <p:spPr>
          <a:xfrm>
            <a:off x="1645920" y="4047744"/>
            <a:ext cx="4145280" cy="609600"/>
          </a:xfrm>
          <a:prstGeom prst="rect">
            <a:avLst/>
          </a:prstGeom>
          <a:noFill/>
          <a:ln/>
        </p:spPr>
        <p:txBody>
          <a:bodyPr wrap="square" rtlCol="0" anchor="ctr"/>
          <a:lstStyle/>
          <a:p>
            <a:r>
              <a:rPr lang="he-IL" altLang="en-US" sz="2133" b="1" dirty="0">
                <a:solidFill>
                  <a:srgbClr val="1A3A5C"/>
                </a:solidFill>
                <a:latin typeface="Arial Black" pitchFamily="34" charset="0"/>
                <a:ea typeface="Arial Black" pitchFamily="34" charset="-122"/>
                <a:cs typeface="Arial Black" pitchFamily="34" charset="-120"/>
              </a:rPr>
              <a:t>מינימום יחידות</a:t>
            </a:r>
            <a:endParaRPr lang="he-IL" sz="2133" dirty="0"/>
          </a:p>
        </p:txBody>
      </p:sp>
      <p:sp>
        <p:nvSpPr>
          <p:cNvPr id="18" name="Text 16"/>
          <p:cNvSpPr/>
          <p:nvPr/>
        </p:nvSpPr>
        <p:spPr>
          <a:xfrm>
            <a:off x="548640" y="4693920"/>
            <a:ext cx="5242560" cy="1524000"/>
          </a:xfrm>
          <a:prstGeom prst="rect">
            <a:avLst/>
          </a:prstGeom>
          <a:noFill/>
          <a:ln/>
        </p:spPr>
        <p:txBody>
          <a:bodyPr wrap="square" rtlCol="0" anchor="ctr"/>
          <a:lstStyle/>
          <a:p>
            <a:r>
              <a:rPr lang="he-IL" altLang="en-US" sz="1733" dirty="0">
                <a:solidFill>
                  <a:srgbClr val="1A1A2E"/>
                </a:solidFill>
                <a:latin typeface="Calibri" pitchFamily="34" charset="0"/>
                <a:ea typeface="Calibri" pitchFamily="34" charset="-122"/>
                <a:cs typeface="Calibri" pitchFamily="34" charset="-120"/>
              </a:rPr>
              <a:t>לפחות 4 יחידות דיור בנויות ב-2 קומות</a:t>
            </a:r>
            <a:endParaRPr lang="he-IL" sz="1733" dirty="0"/>
          </a:p>
          <a:p>
            <a:r>
              <a:rPr lang="he-IL" altLang="en-US" sz="1733" dirty="0">
                <a:solidFill>
                  <a:srgbClr val="1A1A2E"/>
                </a:solidFill>
                <a:latin typeface="Calibri" pitchFamily="34" charset="0"/>
                <a:ea typeface="Calibri" pitchFamily="34" charset="-122"/>
                <a:cs typeface="Calibri" pitchFamily="34" charset="-120"/>
              </a:rPr>
              <a:t>לפי היתר כחוק</a:t>
            </a:r>
            <a:endParaRPr lang="he-IL" sz="1733" dirty="0"/>
          </a:p>
        </p:txBody>
      </p:sp>
      <p:sp>
        <p:nvSpPr>
          <p:cNvPr id="19" name="Shape 17"/>
          <p:cNvSpPr/>
          <p:nvPr/>
        </p:nvSpPr>
        <p:spPr>
          <a:xfrm>
            <a:off x="6461760" y="3901440"/>
            <a:ext cx="5608320" cy="2438400"/>
          </a:xfrm>
          <a:prstGeom prst="rect">
            <a:avLst/>
          </a:prstGeom>
          <a:solidFill>
            <a:srgbClr val="FFFFFF"/>
          </a:solidFill>
          <a:ln w="12700">
            <a:solidFill>
              <a:srgbClr val="1E6091"/>
            </a:solidFill>
            <a:prstDash val="solid"/>
          </a:ln>
          <a:effectLst>
            <a:outerShdw blurRad="63500" dist="25400" dir="8100000" algn="bl" rotWithShape="0">
              <a:srgbClr val="000000">
                <a:alpha val="12000"/>
              </a:srgbClr>
            </a:outerShdw>
          </a:effectLst>
        </p:spPr>
        <p:txBody>
          <a:bodyPr/>
          <a:lstStyle/>
          <a:p>
            <a:endParaRPr lang="he-IL" sz="2400"/>
          </a:p>
        </p:txBody>
      </p:sp>
      <p:sp>
        <p:nvSpPr>
          <p:cNvPr id="20" name="Shape 18"/>
          <p:cNvSpPr/>
          <p:nvPr/>
        </p:nvSpPr>
        <p:spPr>
          <a:xfrm>
            <a:off x="6461760" y="3901440"/>
            <a:ext cx="146304" cy="2438400"/>
          </a:xfrm>
          <a:prstGeom prst="rect">
            <a:avLst/>
          </a:prstGeom>
          <a:solidFill>
            <a:srgbClr val="0D9488"/>
          </a:solidFill>
          <a:ln w="12700">
            <a:solidFill>
              <a:srgbClr val="0D9488"/>
            </a:solidFill>
            <a:prstDash val="solid"/>
          </a:ln>
        </p:spPr>
        <p:txBody>
          <a:bodyPr/>
          <a:lstStyle/>
          <a:p>
            <a:endParaRPr lang="he-IL" sz="2400"/>
          </a:p>
        </p:txBody>
      </p:sp>
      <p:sp>
        <p:nvSpPr>
          <p:cNvPr id="21" name="Text 19"/>
          <p:cNvSpPr/>
          <p:nvPr/>
        </p:nvSpPr>
        <p:spPr>
          <a:xfrm>
            <a:off x="6644640" y="4084320"/>
            <a:ext cx="1097280" cy="853440"/>
          </a:xfrm>
          <a:prstGeom prst="rect">
            <a:avLst/>
          </a:prstGeom>
          <a:noFill/>
          <a:ln/>
        </p:spPr>
        <p:txBody>
          <a:bodyPr wrap="square" rtlCol="0" anchor="ctr"/>
          <a:lstStyle/>
          <a:p>
            <a:pPr algn="ctr"/>
            <a:r>
              <a:rPr lang="en-US" sz="4000" dirty="0">
                <a:solidFill>
                  <a:srgbClr val="000000"/>
                </a:solidFill>
              </a:rPr>
              <a:t>📐</a:t>
            </a:r>
            <a:endParaRPr lang="en-US" sz="4000" dirty="0"/>
          </a:p>
        </p:txBody>
      </p:sp>
      <p:sp>
        <p:nvSpPr>
          <p:cNvPr id="22" name="Text 20"/>
          <p:cNvSpPr/>
          <p:nvPr/>
        </p:nvSpPr>
        <p:spPr>
          <a:xfrm>
            <a:off x="7741920" y="4047744"/>
            <a:ext cx="4145280" cy="609600"/>
          </a:xfrm>
          <a:prstGeom prst="rect">
            <a:avLst/>
          </a:prstGeom>
          <a:noFill/>
          <a:ln/>
        </p:spPr>
        <p:txBody>
          <a:bodyPr wrap="square" rtlCol="0" anchor="ctr"/>
          <a:lstStyle/>
          <a:p>
            <a:r>
              <a:rPr lang="he-IL" altLang="en-US" sz="2133" b="1" dirty="0">
                <a:solidFill>
                  <a:srgbClr val="1A3A5C"/>
                </a:solidFill>
                <a:latin typeface="Arial Black" pitchFamily="34" charset="0"/>
                <a:ea typeface="Arial Black" pitchFamily="34" charset="-122"/>
                <a:cs typeface="Arial Black" pitchFamily="34" charset="-120"/>
              </a:rPr>
              <a:t>שטח בנייה</a:t>
            </a:r>
            <a:endParaRPr lang="he-IL" sz="2133" dirty="0"/>
          </a:p>
        </p:txBody>
      </p:sp>
      <p:sp>
        <p:nvSpPr>
          <p:cNvPr id="23" name="Text 21"/>
          <p:cNvSpPr/>
          <p:nvPr/>
        </p:nvSpPr>
        <p:spPr>
          <a:xfrm>
            <a:off x="6644640" y="4693920"/>
            <a:ext cx="5242560" cy="1524000"/>
          </a:xfrm>
          <a:prstGeom prst="rect">
            <a:avLst/>
          </a:prstGeom>
          <a:noFill/>
          <a:ln/>
        </p:spPr>
        <p:txBody>
          <a:bodyPr wrap="square" rtlCol="0" anchor="ctr"/>
          <a:lstStyle/>
          <a:p>
            <a:r>
              <a:rPr lang="he-IL" altLang="en-US" sz="1733" dirty="0">
                <a:solidFill>
                  <a:srgbClr val="1A1A2E"/>
                </a:solidFill>
                <a:latin typeface="Calibri" pitchFamily="34" charset="0"/>
                <a:ea typeface="Calibri" pitchFamily="34" charset="-122"/>
                <a:cs typeface="Calibri" pitchFamily="34" charset="-120"/>
              </a:rPr>
              <a:t>חישוב כולל שטח עיקרי + מרפסות</a:t>
            </a:r>
            <a:endParaRPr lang="he-IL" sz="1733" dirty="0"/>
          </a:p>
          <a:p>
            <a:r>
              <a:rPr lang="he-IL" altLang="en-US" sz="1733" dirty="0">
                <a:solidFill>
                  <a:srgbClr val="1A1A2E"/>
                </a:solidFill>
                <a:latin typeface="Calibri" pitchFamily="34" charset="0"/>
                <a:ea typeface="Calibri" pitchFamily="34" charset="-122"/>
                <a:cs typeface="Calibri" pitchFamily="34" charset="-120"/>
              </a:rPr>
              <a:t>+ שטחי שירות לפי סעיף 70 לחוק</a:t>
            </a:r>
            <a:endParaRPr lang="he-IL" sz="1733" dirty="0"/>
          </a:p>
        </p:txBody>
      </p:sp>
      <p:sp>
        <p:nvSpPr>
          <p:cNvPr id="24" name="Text 22"/>
          <p:cNvSpPr/>
          <p:nvPr/>
        </p:nvSpPr>
        <p:spPr>
          <a:xfrm>
            <a:off x="365760" y="6278880"/>
            <a:ext cx="11460480" cy="426720"/>
          </a:xfrm>
          <a:prstGeom prst="rect">
            <a:avLst/>
          </a:prstGeom>
          <a:noFill/>
          <a:ln/>
        </p:spPr>
        <p:txBody>
          <a:bodyPr wrap="square" rtlCol="0" anchor="ctr"/>
          <a:lstStyle/>
          <a:p>
            <a:r>
              <a:rPr lang="he-IL" altLang="en-US" sz="1467" i="1" dirty="0">
                <a:solidFill>
                  <a:srgbClr val="64748B"/>
                </a:solidFill>
                <a:latin typeface="Calibri" pitchFamily="34" charset="0"/>
                <a:ea typeface="Calibri" pitchFamily="34" charset="-122"/>
                <a:cs typeface="Calibri" pitchFamily="34" charset="-120"/>
              </a:rPr>
              <a:t>* בניין העונה על כל התנאים לעיל זכאי לבחינת תכנית התחדשות בהתאם למסמך מדיניות זה</a:t>
            </a:r>
            <a:endParaRPr lang="he-IL" sz="1467"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914400"/>
          </a:xfrm>
          <a:prstGeom prst="rect">
            <a:avLst/>
          </a:prstGeom>
          <a:solidFill>
            <a:srgbClr val="1E6091"/>
          </a:solidFill>
          <a:ln w="12700">
            <a:solidFill>
              <a:srgbClr val="1E6091"/>
            </a:solidFill>
            <a:prstDash val="solid"/>
          </a:ln>
        </p:spPr>
        <p:txBody>
          <a:bodyPr/>
          <a:lstStyle/>
          <a:p>
            <a:endParaRPr lang="he-IL" sz="2400"/>
          </a:p>
        </p:txBody>
      </p:sp>
      <p:sp>
        <p:nvSpPr>
          <p:cNvPr id="3" name="Text 1"/>
          <p:cNvSpPr/>
          <p:nvPr/>
        </p:nvSpPr>
        <p:spPr>
          <a:xfrm>
            <a:off x="365760" y="60960"/>
            <a:ext cx="11460480" cy="792480"/>
          </a:xfrm>
          <a:prstGeom prst="rect">
            <a:avLst/>
          </a:prstGeom>
          <a:noFill/>
          <a:ln/>
        </p:spPr>
        <p:txBody>
          <a:bodyPr wrap="square" rtlCol="0" anchor="ctr"/>
          <a:lstStyle/>
          <a:p>
            <a:r>
              <a:rPr lang="he-IL" altLang="en-US" sz="3200" b="1" dirty="0">
                <a:solidFill>
                  <a:srgbClr val="FFFFFF"/>
                </a:solidFill>
                <a:latin typeface="Arial Black" pitchFamily="34" charset="0"/>
                <a:ea typeface="Arial Black" pitchFamily="34" charset="-122"/>
                <a:cs typeface="Arial Black" pitchFamily="34" charset="-120"/>
              </a:rPr>
              <a:t>היכן ניתן להתחדש? – מפת האזורים</a:t>
            </a:r>
            <a:endParaRPr lang="he-IL" sz="3200" dirty="0"/>
          </a:p>
        </p:txBody>
      </p:sp>
      <p:sp>
        <p:nvSpPr>
          <p:cNvPr id="5" name="Shape 2"/>
          <p:cNvSpPr/>
          <p:nvPr/>
        </p:nvSpPr>
        <p:spPr>
          <a:xfrm>
            <a:off x="5900285" y="982219"/>
            <a:ext cx="6269437" cy="5821680"/>
          </a:xfrm>
          <a:prstGeom prst="rect">
            <a:avLst/>
          </a:prstGeom>
          <a:solidFill>
            <a:srgbClr val="1E6091"/>
          </a:solidFill>
          <a:ln w="12700">
            <a:solidFill>
              <a:srgbClr val="0D9488"/>
            </a:solidFill>
            <a:prstDash val="solid"/>
          </a:ln>
          <a:effectLst>
            <a:outerShdw blurRad="63500" dist="25400" dir="8100000" algn="bl" rotWithShape="0">
              <a:srgbClr val="000000">
                <a:alpha val="12000"/>
              </a:srgbClr>
            </a:outerShdw>
          </a:effectLst>
        </p:spPr>
        <p:txBody>
          <a:bodyPr/>
          <a:lstStyle/>
          <a:p>
            <a:endParaRPr lang="he-IL" sz="2400"/>
          </a:p>
        </p:txBody>
      </p:sp>
      <p:sp>
        <p:nvSpPr>
          <p:cNvPr id="6" name="Text 3"/>
          <p:cNvSpPr/>
          <p:nvPr/>
        </p:nvSpPr>
        <p:spPr>
          <a:xfrm>
            <a:off x="7195641" y="870061"/>
            <a:ext cx="3352800" cy="487680"/>
          </a:xfrm>
          <a:prstGeom prst="rect">
            <a:avLst/>
          </a:prstGeom>
          <a:noFill/>
          <a:ln/>
        </p:spPr>
        <p:txBody>
          <a:bodyPr wrap="square" rtlCol="0" anchor="ctr"/>
          <a:lstStyle/>
          <a:p>
            <a:pPr algn="ctr"/>
            <a:r>
              <a:rPr lang="he-IL" altLang="en-US" sz="2000" b="1" dirty="0">
                <a:solidFill>
                  <a:srgbClr val="D4A017"/>
                </a:solidFill>
                <a:latin typeface="Arial Black" pitchFamily="34" charset="0"/>
                <a:ea typeface="Arial Black" pitchFamily="34" charset="-122"/>
                <a:cs typeface="Arial Black" pitchFamily="34" charset="-120"/>
              </a:rPr>
              <a:t>מקרא</a:t>
            </a:r>
            <a:endParaRPr lang="he-IL" sz="2000" dirty="0"/>
          </a:p>
        </p:txBody>
      </p:sp>
      <p:sp>
        <p:nvSpPr>
          <p:cNvPr id="19" name="Shape 16"/>
          <p:cNvSpPr/>
          <p:nvPr/>
        </p:nvSpPr>
        <p:spPr>
          <a:xfrm>
            <a:off x="7094497" y="4635536"/>
            <a:ext cx="3881012" cy="487681"/>
          </a:xfrm>
          <a:prstGeom prst="rect">
            <a:avLst/>
          </a:prstGeom>
          <a:solidFill>
            <a:srgbClr val="0D4F6C"/>
          </a:solidFill>
          <a:ln w="12700">
            <a:solidFill>
              <a:srgbClr val="0D4F6C"/>
            </a:solidFill>
            <a:prstDash val="solid"/>
          </a:ln>
        </p:spPr>
        <p:txBody>
          <a:bodyPr/>
          <a:lstStyle/>
          <a:p>
            <a:endParaRPr lang="he-IL" sz="2400"/>
          </a:p>
        </p:txBody>
      </p:sp>
      <p:sp>
        <p:nvSpPr>
          <p:cNvPr id="20" name="Text 17"/>
          <p:cNvSpPr/>
          <p:nvPr/>
        </p:nvSpPr>
        <p:spPr>
          <a:xfrm>
            <a:off x="6373631" y="4590121"/>
            <a:ext cx="4920571" cy="487681"/>
          </a:xfrm>
          <a:prstGeom prst="rect">
            <a:avLst/>
          </a:prstGeom>
          <a:noFill/>
          <a:ln/>
        </p:spPr>
        <p:txBody>
          <a:bodyPr wrap="square" rtlCol="0" anchor="ctr"/>
          <a:lstStyle/>
          <a:p>
            <a:pPr algn="ctr"/>
            <a:r>
              <a:rPr lang="he-IL" altLang="en-US" sz="1267" i="1" dirty="0">
                <a:solidFill>
                  <a:srgbClr val="FEF3C7"/>
                </a:solidFill>
                <a:latin typeface="Calibri" pitchFamily="34" charset="0"/>
                <a:ea typeface="Calibri" pitchFamily="34" charset="-122"/>
                <a:cs typeface="Calibri" pitchFamily="34" charset="-120"/>
              </a:rPr>
              <a:t>אזור לב העיר – מיועד לפינוי-בינוי בלבד</a:t>
            </a:r>
            <a:endParaRPr lang="he-IL" sz="1267" dirty="0"/>
          </a:p>
        </p:txBody>
      </p:sp>
      <p:pic>
        <p:nvPicPr>
          <p:cNvPr id="21" name="תמונה 20">
            <a:extLst>
              <a:ext uri="{FF2B5EF4-FFF2-40B4-BE49-F238E27FC236}">
                <a16:creationId xmlns:a16="http://schemas.microsoft.com/office/drawing/2014/main" id="{D0B21721-A959-F743-E8DC-02BCC6B38031}"/>
              </a:ext>
            </a:extLst>
          </p:cNvPr>
          <p:cNvPicPr>
            <a:picLocks noChangeAspect="1"/>
          </p:cNvPicPr>
          <p:nvPr/>
        </p:nvPicPr>
        <p:blipFill rotWithShape="1">
          <a:blip r:embed="rId3"/>
          <a:srcRect l="36894"/>
          <a:stretch>
            <a:fillRect/>
          </a:stretch>
        </p:blipFill>
        <p:spPr bwMode="auto">
          <a:xfrm>
            <a:off x="103209" y="982219"/>
            <a:ext cx="5434707" cy="5818599"/>
          </a:xfrm>
          <a:prstGeom prst="rect">
            <a:avLst/>
          </a:prstGeom>
          <a:ln>
            <a:noFill/>
          </a:ln>
          <a:extLst>
            <a:ext uri="{53640926-AAD7-44D8-BBD7-CCE9431645EC}">
              <a14:shadowObscured xmlns:a14="http://schemas.microsoft.com/office/drawing/2010/main"/>
            </a:ext>
          </a:extLst>
        </p:spPr>
      </p:pic>
      <p:pic>
        <p:nvPicPr>
          <p:cNvPr id="22" name="תמונה 21">
            <a:extLst>
              <a:ext uri="{FF2B5EF4-FFF2-40B4-BE49-F238E27FC236}">
                <a16:creationId xmlns:a16="http://schemas.microsoft.com/office/drawing/2014/main" id="{E1321BF7-5B56-FAB2-2BF7-528C184B31DB}"/>
              </a:ext>
            </a:extLst>
          </p:cNvPr>
          <p:cNvPicPr>
            <a:picLocks noChangeAspect="1"/>
          </p:cNvPicPr>
          <p:nvPr/>
        </p:nvPicPr>
        <p:blipFill rotWithShape="1">
          <a:blip r:embed="rId4">
            <a:extLst>
              <a:ext uri="{28A0092B-C50C-407E-A947-70E740481C1C}">
                <a14:useLocalDpi xmlns:a14="http://schemas.microsoft.com/office/drawing/2010/main" val="0"/>
              </a:ext>
            </a:extLst>
          </a:blip>
          <a:srcRect b="49672"/>
          <a:stretch>
            <a:fillRect/>
          </a:stretch>
        </p:blipFill>
        <p:spPr bwMode="auto">
          <a:xfrm>
            <a:off x="9133097" y="1388222"/>
            <a:ext cx="2773253" cy="2599007"/>
          </a:xfrm>
          <a:prstGeom prst="rect">
            <a:avLst/>
          </a:prstGeom>
          <a:ln>
            <a:solidFill>
              <a:schemeClr val="tx1"/>
            </a:solidFill>
          </a:ln>
          <a:extLst>
            <a:ext uri="{53640926-AAD7-44D8-BBD7-CCE9431645EC}">
              <a14:shadowObscured xmlns:a14="http://schemas.microsoft.com/office/drawing/2010/main"/>
            </a:ext>
          </a:extLst>
        </p:spPr>
      </p:pic>
      <p:pic>
        <p:nvPicPr>
          <p:cNvPr id="23" name="תמונה 22">
            <a:extLst>
              <a:ext uri="{FF2B5EF4-FFF2-40B4-BE49-F238E27FC236}">
                <a16:creationId xmlns:a16="http://schemas.microsoft.com/office/drawing/2014/main" id="{0926022C-D9D7-549E-8C33-947C4C9D9F07}"/>
              </a:ext>
            </a:extLst>
          </p:cNvPr>
          <p:cNvPicPr>
            <a:picLocks noChangeAspect="1"/>
          </p:cNvPicPr>
          <p:nvPr/>
        </p:nvPicPr>
        <p:blipFill rotWithShape="1">
          <a:blip r:embed="rId5">
            <a:extLst>
              <a:ext uri="{28A0092B-C50C-407E-A947-70E740481C1C}">
                <a14:useLocalDpi xmlns:a14="http://schemas.microsoft.com/office/drawing/2010/main" val="0"/>
              </a:ext>
            </a:extLst>
          </a:blip>
          <a:srcRect t="53211"/>
          <a:stretch>
            <a:fillRect/>
          </a:stretch>
        </p:blipFill>
        <p:spPr bwMode="auto">
          <a:xfrm>
            <a:off x="5950457" y="1388222"/>
            <a:ext cx="2996756" cy="2610604"/>
          </a:xfrm>
          <a:prstGeom prst="rect">
            <a:avLst/>
          </a:prstGeom>
          <a:ln>
            <a:solidFill>
              <a:schemeClr val="tx1"/>
            </a:solidFill>
          </a:ln>
          <a:extLst>
            <a:ext uri="{53640926-AAD7-44D8-BBD7-CCE9431645EC}">
              <a14:shadowObscured xmlns:a14="http://schemas.microsoft.com/office/drawing/2010/main"/>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63FC8-D40C-F0B4-6B94-FB063FE6AA6A}"/>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E90AB2AF-D755-640C-4238-38D9EDB118D3}"/>
              </a:ext>
            </a:extLst>
          </p:cNvPr>
          <p:cNvSpPr/>
          <p:nvPr/>
        </p:nvSpPr>
        <p:spPr>
          <a:xfrm>
            <a:off x="0" y="0"/>
            <a:ext cx="12192000" cy="914400"/>
          </a:xfrm>
          <a:prstGeom prst="rect">
            <a:avLst/>
          </a:prstGeom>
          <a:solidFill>
            <a:srgbClr val="1A3A5C"/>
          </a:solidFill>
          <a:ln w="12700">
            <a:solidFill>
              <a:srgbClr val="1A3A5C"/>
            </a:solidFill>
            <a:prstDash val="solid"/>
          </a:ln>
        </p:spPr>
        <p:txBody>
          <a:bodyPr/>
          <a:lstStyle/>
          <a:p>
            <a:endParaRPr lang="he-IL" sz="2400"/>
          </a:p>
        </p:txBody>
      </p:sp>
      <p:sp>
        <p:nvSpPr>
          <p:cNvPr id="3" name="Text 1">
            <a:extLst>
              <a:ext uri="{FF2B5EF4-FFF2-40B4-BE49-F238E27FC236}">
                <a16:creationId xmlns:a16="http://schemas.microsoft.com/office/drawing/2014/main" id="{ABEBC3AE-351E-E55B-434F-CDF35B494E5A}"/>
              </a:ext>
            </a:extLst>
          </p:cNvPr>
          <p:cNvSpPr/>
          <p:nvPr/>
        </p:nvSpPr>
        <p:spPr>
          <a:xfrm>
            <a:off x="365760" y="60960"/>
            <a:ext cx="11460480" cy="792480"/>
          </a:xfrm>
          <a:prstGeom prst="rect">
            <a:avLst/>
          </a:prstGeom>
          <a:noFill/>
          <a:ln/>
        </p:spPr>
        <p:txBody>
          <a:bodyPr wrap="square" rtlCol="0" anchor="ctr"/>
          <a:lstStyle/>
          <a:p>
            <a:r>
              <a:rPr lang="he-IL" altLang="en-US" sz="3200" b="1" dirty="0">
                <a:solidFill>
                  <a:srgbClr val="FFFFFF"/>
                </a:solidFill>
                <a:latin typeface="Arial Black" pitchFamily="34" charset="0"/>
                <a:ea typeface="Arial Black" pitchFamily="34" charset="-122"/>
                <a:cs typeface="Arial Black" pitchFamily="34" charset="-120"/>
              </a:rPr>
              <a:t>מהי חלופת שקד בעיר רחובות?</a:t>
            </a:r>
            <a:endParaRPr lang="he-IL" sz="3200" dirty="0"/>
          </a:p>
        </p:txBody>
      </p:sp>
      <p:sp>
        <p:nvSpPr>
          <p:cNvPr id="6" name="Text 4">
            <a:extLst>
              <a:ext uri="{FF2B5EF4-FFF2-40B4-BE49-F238E27FC236}">
                <a16:creationId xmlns:a16="http://schemas.microsoft.com/office/drawing/2014/main" id="{4F37D34D-061E-CF3F-0647-E2816BEF9B59}"/>
              </a:ext>
            </a:extLst>
          </p:cNvPr>
          <p:cNvSpPr/>
          <p:nvPr/>
        </p:nvSpPr>
        <p:spPr>
          <a:xfrm>
            <a:off x="548640" y="1402080"/>
            <a:ext cx="1097280" cy="853440"/>
          </a:xfrm>
          <a:prstGeom prst="rect">
            <a:avLst/>
          </a:prstGeom>
          <a:noFill/>
          <a:ln/>
        </p:spPr>
        <p:txBody>
          <a:bodyPr wrap="square" rtlCol="0" anchor="ctr"/>
          <a:lstStyle/>
          <a:p>
            <a:pPr algn="ctr"/>
            <a:endParaRPr lang="en-US" sz="4000" dirty="0"/>
          </a:p>
        </p:txBody>
      </p:sp>
      <p:pic>
        <p:nvPicPr>
          <p:cNvPr id="26" name="תמונה 25">
            <a:extLst>
              <a:ext uri="{FF2B5EF4-FFF2-40B4-BE49-F238E27FC236}">
                <a16:creationId xmlns:a16="http://schemas.microsoft.com/office/drawing/2014/main" id="{154A5A9D-6958-9E04-FF09-CC472D8F9076}"/>
              </a:ext>
            </a:extLst>
          </p:cNvPr>
          <p:cNvPicPr>
            <a:picLocks noChangeAspect="1"/>
          </p:cNvPicPr>
          <p:nvPr/>
        </p:nvPicPr>
        <p:blipFill>
          <a:blip r:embed="rId3"/>
          <a:stretch/>
        </p:blipFill>
        <p:spPr>
          <a:xfrm>
            <a:off x="1437522" y="1402080"/>
            <a:ext cx="9753600" cy="5324475"/>
          </a:xfrm>
          <a:prstGeom prst="rect">
            <a:avLst/>
          </a:prstGeom>
        </p:spPr>
      </p:pic>
    </p:spTree>
    <p:extLst>
      <p:ext uri="{BB962C8B-B14F-4D97-AF65-F5344CB8AC3E}">
        <p14:creationId xmlns:p14="http://schemas.microsoft.com/office/powerpoint/2010/main" val="244571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914400"/>
          </a:xfrm>
          <a:prstGeom prst="rect">
            <a:avLst/>
          </a:prstGeom>
          <a:solidFill>
            <a:srgbClr val="1A3A5C"/>
          </a:solidFill>
          <a:ln w="12700">
            <a:solidFill>
              <a:srgbClr val="1A3A5C"/>
            </a:solidFill>
            <a:prstDash val="solid"/>
          </a:ln>
        </p:spPr>
        <p:txBody>
          <a:bodyPr/>
          <a:lstStyle/>
          <a:p>
            <a:endParaRPr lang="he-IL" sz="2400"/>
          </a:p>
        </p:txBody>
      </p:sp>
      <p:sp>
        <p:nvSpPr>
          <p:cNvPr id="3" name="Text 1"/>
          <p:cNvSpPr/>
          <p:nvPr/>
        </p:nvSpPr>
        <p:spPr>
          <a:xfrm>
            <a:off x="365760" y="60960"/>
            <a:ext cx="11460480" cy="792480"/>
          </a:xfrm>
          <a:prstGeom prst="rect">
            <a:avLst/>
          </a:prstGeom>
          <a:noFill/>
          <a:ln/>
        </p:spPr>
        <p:txBody>
          <a:bodyPr wrap="square" rtlCol="0" anchor="ctr"/>
          <a:lstStyle/>
          <a:p>
            <a:r>
              <a:rPr lang="he-IL" altLang="en-US" sz="3200" b="1" dirty="0">
                <a:solidFill>
                  <a:srgbClr val="FFFFFF"/>
                </a:solidFill>
                <a:latin typeface="Arial Black" pitchFamily="34" charset="0"/>
                <a:ea typeface="Arial Black" pitchFamily="34" charset="-122"/>
                <a:cs typeface="Arial Black" pitchFamily="34" charset="-120"/>
              </a:rPr>
              <a:t>הנחיות הבינוי – כך ייראו המבנים</a:t>
            </a:r>
            <a:endParaRPr lang="he-IL" sz="3200" dirty="0"/>
          </a:p>
        </p:txBody>
      </p:sp>
      <p:sp>
        <p:nvSpPr>
          <p:cNvPr id="4" name="Shape 2"/>
          <p:cNvSpPr/>
          <p:nvPr/>
        </p:nvSpPr>
        <p:spPr>
          <a:xfrm>
            <a:off x="365760" y="5015789"/>
            <a:ext cx="5852160" cy="121920"/>
          </a:xfrm>
          <a:prstGeom prst="rect">
            <a:avLst/>
          </a:prstGeom>
          <a:solidFill>
            <a:srgbClr val="8B7355"/>
          </a:solidFill>
          <a:ln w="12700">
            <a:solidFill>
              <a:srgbClr val="8B7355"/>
            </a:solidFill>
            <a:prstDash val="solid"/>
          </a:ln>
        </p:spPr>
        <p:txBody>
          <a:bodyPr/>
          <a:lstStyle/>
          <a:p>
            <a:endParaRPr lang="he-IL" sz="2400"/>
          </a:p>
        </p:txBody>
      </p:sp>
      <p:sp>
        <p:nvSpPr>
          <p:cNvPr id="5" name="Text 3"/>
          <p:cNvSpPr/>
          <p:nvPr/>
        </p:nvSpPr>
        <p:spPr>
          <a:xfrm>
            <a:off x="365760" y="5205984"/>
            <a:ext cx="5852160" cy="243840"/>
          </a:xfrm>
          <a:prstGeom prst="rect">
            <a:avLst/>
          </a:prstGeom>
          <a:noFill/>
          <a:ln/>
        </p:spPr>
        <p:txBody>
          <a:bodyPr wrap="square" rtlCol="0" anchor="ctr"/>
          <a:lstStyle/>
          <a:p>
            <a:pPr algn="ctr"/>
            <a:r>
              <a:rPr lang="en-US" sz="1333" dirty="0">
                <a:solidFill>
                  <a:srgbClr val="64748B"/>
                </a:solidFill>
                <a:latin typeface="Calibri" pitchFamily="34" charset="0"/>
                <a:ea typeface="Calibri" pitchFamily="34" charset="-122"/>
                <a:cs typeface="Calibri" pitchFamily="34" charset="-120"/>
              </a:rPr>
              <a:t>רחוב</a:t>
            </a:r>
            <a:endParaRPr lang="en-US" sz="1333" dirty="0"/>
          </a:p>
        </p:txBody>
      </p:sp>
      <p:sp>
        <p:nvSpPr>
          <p:cNvPr id="6" name="Shape 4"/>
          <p:cNvSpPr/>
          <p:nvPr/>
        </p:nvSpPr>
        <p:spPr>
          <a:xfrm>
            <a:off x="1487424" y="4547617"/>
            <a:ext cx="3608832" cy="448665"/>
          </a:xfrm>
          <a:prstGeom prst="rect">
            <a:avLst/>
          </a:prstGeom>
          <a:solidFill>
            <a:srgbClr val="A9D18E"/>
          </a:solidFill>
          <a:ln w="12700">
            <a:solidFill>
              <a:srgbClr val="5A8F3C"/>
            </a:solidFill>
            <a:prstDash val="solid"/>
          </a:ln>
        </p:spPr>
        <p:txBody>
          <a:bodyPr/>
          <a:lstStyle/>
          <a:p>
            <a:endParaRPr lang="he-IL" sz="2400"/>
          </a:p>
        </p:txBody>
      </p:sp>
      <p:sp>
        <p:nvSpPr>
          <p:cNvPr id="7" name="Shape 5"/>
          <p:cNvSpPr/>
          <p:nvPr/>
        </p:nvSpPr>
        <p:spPr>
          <a:xfrm>
            <a:off x="1633728" y="4558287"/>
            <a:ext cx="121920" cy="409651"/>
          </a:xfrm>
          <a:prstGeom prst="rect">
            <a:avLst/>
          </a:prstGeom>
          <a:solidFill>
            <a:srgbClr val="5A8F3C"/>
          </a:solidFill>
          <a:ln w="12700">
            <a:solidFill>
              <a:srgbClr val="5A8F3C"/>
            </a:solidFill>
            <a:prstDash val="solid"/>
          </a:ln>
        </p:spPr>
        <p:txBody>
          <a:bodyPr/>
          <a:lstStyle/>
          <a:p>
            <a:endParaRPr lang="he-IL" sz="2400"/>
          </a:p>
        </p:txBody>
      </p:sp>
      <p:sp>
        <p:nvSpPr>
          <p:cNvPr id="8" name="Shape 6"/>
          <p:cNvSpPr/>
          <p:nvPr/>
        </p:nvSpPr>
        <p:spPr>
          <a:xfrm>
            <a:off x="2511552" y="4558287"/>
            <a:ext cx="121920" cy="409651"/>
          </a:xfrm>
          <a:prstGeom prst="rect">
            <a:avLst/>
          </a:prstGeom>
          <a:solidFill>
            <a:srgbClr val="5A8F3C"/>
          </a:solidFill>
          <a:ln w="12700">
            <a:solidFill>
              <a:srgbClr val="5A8F3C"/>
            </a:solidFill>
            <a:prstDash val="solid"/>
          </a:ln>
        </p:spPr>
        <p:txBody>
          <a:bodyPr/>
          <a:lstStyle/>
          <a:p>
            <a:endParaRPr lang="he-IL" sz="2400"/>
          </a:p>
        </p:txBody>
      </p:sp>
      <p:sp>
        <p:nvSpPr>
          <p:cNvPr id="9" name="Shape 7"/>
          <p:cNvSpPr/>
          <p:nvPr/>
        </p:nvSpPr>
        <p:spPr>
          <a:xfrm>
            <a:off x="3389376" y="4577364"/>
            <a:ext cx="121920" cy="409651"/>
          </a:xfrm>
          <a:prstGeom prst="rect">
            <a:avLst/>
          </a:prstGeom>
          <a:solidFill>
            <a:srgbClr val="5A8F3C"/>
          </a:solidFill>
          <a:ln w="12700">
            <a:solidFill>
              <a:srgbClr val="5A8F3C"/>
            </a:solidFill>
            <a:prstDash val="solid"/>
          </a:ln>
        </p:spPr>
        <p:txBody>
          <a:bodyPr/>
          <a:lstStyle/>
          <a:p>
            <a:endParaRPr lang="he-IL" sz="2400"/>
          </a:p>
        </p:txBody>
      </p:sp>
      <p:sp>
        <p:nvSpPr>
          <p:cNvPr id="10" name="Text 8"/>
          <p:cNvSpPr/>
          <p:nvPr/>
        </p:nvSpPr>
        <p:spPr>
          <a:xfrm>
            <a:off x="1487424" y="4664659"/>
            <a:ext cx="3608832" cy="365760"/>
          </a:xfrm>
          <a:prstGeom prst="rect">
            <a:avLst/>
          </a:prstGeom>
          <a:noFill/>
          <a:ln/>
        </p:spPr>
        <p:txBody>
          <a:bodyPr wrap="square" rtlCol="0" anchor="ctr"/>
          <a:lstStyle/>
          <a:p>
            <a:pPr algn="ctr"/>
            <a:r>
              <a:rPr lang="en-US" sz="1200" b="1" dirty="0">
                <a:solidFill>
                  <a:srgbClr val="FFFFFF"/>
                </a:solidFill>
                <a:latin typeface="Calibri" pitchFamily="34" charset="0"/>
                <a:ea typeface="Calibri" pitchFamily="34" charset="-122"/>
                <a:cs typeface="Calibri" pitchFamily="34" charset="-120"/>
              </a:rPr>
              <a:t>קומת קרקע</a:t>
            </a:r>
            <a:endParaRPr lang="en-US" sz="1200" dirty="0"/>
          </a:p>
        </p:txBody>
      </p:sp>
      <p:sp>
        <p:nvSpPr>
          <p:cNvPr id="11" name="Shape 9"/>
          <p:cNvSpPr/>
          <p:nvPr/>
        </p:nvSpPr>
        <p:spPr>
          <a:xfrm>
            <a:off x="1219200" y="4157472"/>
            <a:ext cx="4145280" cy="353568"/>
          </a:xfrm>
          <a:prstGeom prst="rect">
            <a:avLst/>
          </a:prstGeom>
          <a:solidFill>
            <a:srgbClr val="BDD7EE"/>
          </a:solidFill>
          <a:ln w="12700">
            <a:solidFill>
              <a:srgbClr val="8FAADC"/>
            </a:solidFill>
            <a:prstDash val="solid"/>
          </a:ln>
        </p:spPr>
        <p:txBody>
          <a:bodyPr/>
          <a:lstStyle/>
          <a:p>
            <a:endParaRPr lang="he-IL" sz="2400"/>
          </a:p>
        </p:txBody>
      </p:sp>
      <p:sp>
        <p:nvSpPr>
          <p:cNvPr id="12" name="Shape 10"/>
          <p:cNvSpPr/>
          <p:nvPr/>
        </p:nvSpPr>
        <p:spPr>
          <a:xfrm>
            <a:off x="1365504" y="4206241"/>
            <a:ext cx="512064" cy="241889"/>
          </a:xfrm>
          <a:prstGeom prst="rect">
            <a:avLst/>
          </a:prstGeom>
          <a:solidFill>
            <a:srgbClr val="70AD47">
              <a:alpha val="70000"/>
            </a:srgbClr>
          </a:solidFill>
          <a:ln w="12700">
            <a:solidFill>
              <a:srgbClr val="70AD47"/>
            </a:solidFill>
            <a:prstDash val="solid"/>
          </a:ln>
        </p:spPr>
        <p:txBody>
          <a:bodyPr/>
          <a:lstStyle/>
          <a:p>
            <a:endParaRPr lang="he-IL" sz="2400"/>
          </a:p>
        </p:txBody>
      </p:sp>
      <p:sp>
        <p:nvSpPr>
          <p:cNvPr id="13" name="Shape 11"/>
          <p:cNvSpPr/>
          <p:nvPr/>
        </p:nvSpPr>
        <p:spPr>
          <a:xfrm>
            <a:off x="4706112" y="4206241"/>
            <a:ext cx="512064" cy="241889"/>
          </a:xfrm>
          <a:prstGeom prst="rect">
            <a:avLst/>
          </a:prstGeom>
          <a:solidFill>
            <a:srgbClr val="70AD47">
              <a:alpha val="70000"/>
            </a:srgbClr>
          </a:solidFill>
          <a:ln w="12700">
            <a:solidFill>
              <a:srgbClr val="70AD47"/>
            </a:solidFill>
            <a:prstDash val="solid"/>
          </a:ln>
        </p:spPr>
        <p:txBody>
          <a:bodyPr/>
          <a:lstStyle/>
          <a:p>
            <a:endParaRPr lang="he-IL" sz="2400"/>
          </a:p>
        </p:txBody>
      </p:sp>
      <p:sp>
        <p:nvSpPr>
          <p:cNvPr id="14" name="Shape 12"/>
          <p:cNvSpPr/>
          <p:nvPr/>
        </p:nvSpPr>
        <p:spPr>
          <a:xfrm>
            <a:off x="2011680" y="4218433"/>
            <a:ext cx="536448" cy="241889"/>
          </a:xfrm>
          <a:prstGeom prst="rect">
            <a:avLst/>
          </a:prstGeom>
          <a:solidFill>
            <a:srgbClr val="DEEAF1"/>
          </a:solidFill>
          <a:ln w="12700">
            <a:solidFill>
              <a:srgbClr val="8FAADC"/>
            </a:solidFill>
            <a:prstDash val="solid"/>
          </a:ln>
        </p:spPr>
        <p:txBody>
          <a:bodyPr/>
          <a:lstStyle/>
          <a:p>
            <a:endParaRPr lang="he-IL" sz="2400"/>
          </a:p>
        </p:txBody>
      </p:sp>
      <p:sp>
        <p:nvSpPr>
          <p:cNvPr id="15" name="Shape 13"/>
          <p:cNvSpPr/>
          <p:nvPr/>
        </p:nvSpPr>
        <p:spPr>
          <a:xfrm>
            <a:off x="2938272" y="4218433"/>
            <a:ext cx="536448" cy="241889"/>
          </a:xfrm>
          <a:prstGeom prst="rect">
            <a:avLst/>
          </a:prstGeom>
          <a:solidFill>
            <a:srgbClr val="DEEAF1"/>
          </a:solidFill>
          <a:ln w="12700">
            <a:solidFill>
              <a:srgbClr val="8FAADC"/>
            </a:solidFill>
            <a:prstDash val="solid"/>
          </a:ln>
        </p:spPr>
        <p:txBody>
          <a:bodyPr/>
          <a:lstStyle/>
          <a:p>
            <a:endParaRPr lang="he-IL" sz="2400"/>
          </a:p>
        </p:txBody>
      </p:sp>
      <p:sp>
        <p:nvSpPr>
          <p:cNvPr id="16" name="Shape 14"/>
          <p:cNvSpPr/>
          <p:nvPr/>
        </p:nvSpPr>
        <p:spPr>
          <a:xfrm>
            <a:off x="3864864" y="4218433"/>
            <a:ext cx="536448" cy="241889"/>
          </a:xfrm>
          <a:prstGeom prst="rect">
            <a:avLst/>
          </a:prstGeom>
          <a:solidFill>
            <a:srgbClr val="DEEAF1"/>
          </a:solidFill>
          <a:ln w="12700">
            <a:solidFill>
              <a:srgbClr val="8FAADC"/>
            </a:solidFill>
            <a:prstDash val="solid"/>
          </a:ln>
        </p:spPr>
        <p:txBody>
          <a:bodyPr/>
          <a:lstStyle/>
          <a:p>
            <a:endParaRPr lang="he-IL" sz="2400"/>
          </a:p>
        </p:txBody>
      </p:sp>
      <p:sp>
        <p:nvSpPr>
          <p:cNvPr id="17" name="Text 15"/>
          <p:cNvSpPr/>
          <p:nvPr/>
        </p:nvSpPr>
        <p:spPr>
          <a:xfrm>
            <a:off x="1231392" y="4206240"/>
            <a:ext cx="670560" cy="292608"/>
          </a:xfrm>
          <a:prstGeom prst="rect">
            <a:avLst/>
          </a:prstGeom>
          <a:noFill/>
          <a:ln/>
        </p:spPr>
        <p:txBody>
          <a:bodyPr wrap="square" rtlCol="0" anchor="ctr"/>
          <a:lstStyle/>
          <a:p>
            <a:r>
              <a:rPr lang="en-US" sz="933" dirty="0">
                <a:solidFill>
                  <a:srgbClr val="1A3A5C"/>
                </a:solidFill>
                <a:latin typeface="Calibri" pitchFamily="34" charset="0"/>
                <a:ea typeface="Calibri" pitchFamily="34" charset="-122"/>
                <a:cs typeface="Calibri" pitchFamily="34" charset="-120"/>
              </a:rPr>
              <a:t>קומה 1</a:t>
            </a:r>
            <a:endParaRPr lang="en-US" sz="933" dirty="0"/>
          </a:p>
        </p:txBody>
      </p:sp>
      <p:sp>
        <p:nvSpPr>
          <p:cNvPr id="18" name="Shape 16"/>
          <p:cNvSpPr/>
          <p:nvPr/>
        </p:nvSpPr>
        <p:spPr>
          <a:xfrm>
            <a:off x="1219200" y="3767328"/>
            <a:ext cx="4145280" cy="353568"/>
          </a:xfrm>
          <a:prstGeom prst="rect">
            <a:avLst/>
          </a:prstGeom>
          <a:solidFill>
            <a:srgbClr val="DEEAF1"/>
          </a:solidFill>
          <a:ln w="12700">
            <a:solidFill>
              <a:srgbClr val="8FAADC"/>
            </a:solidFill>
            <a:prstDash val="solid"/>
          </a:ln>
        </p:spPr>
        <p:txBody>
          <a:bodyPr/>
          <a:lstStyle/>
          <a:p>
            <a:endParaRPr lang="he-IL" sz="2400"/>
          </a:p>
        </p:txBody>
      </p:sp>
      <p:sp>
        <p:nvSpPr>
          <p:cNvPr id="19" name="Shape 17"/>
          <p:cNvSpPr/>
          <p:nvPr/>
        </p:nvSpPr>
        <p:spPr>
          <a:xfrm>
            <a:off x="1365504" y="3816097"/>
            <a:ext cx="512064" cy="241889"/>
          </a:xfrm>
          <a:prstGeom prst="rect">
            <a:avLst/>
          </a:prstGeom>
          <a:solidFill>
            <a:srgbClr val="70AD47">
              <a:alpha val="70000"/>
            </a:srgbClr>
          </a:solidFill>
          <a:ln w="12700">
            <a:solidFill>
              <a:srgbClr val="70AD47"/>
            </a:solidFill>
            <a:prstDash val="solid"/>
          </a:ln>
        </p:spPr>
        <p:txBody>
          <a:bodyPr/>
          <a:lstStyle/>
          <a:p>
            <a:endParaRPr lang="he-IL" sz="2400"/>
          </a:p>
        </p:txBody>
      </p:sp>
      <p:sp>
        <p:nvSpPr>
          <p:cNvPr id="20" name="Shape 18"/>
          <p:cNvSpPr/>
          <p:nvPr/>
        </p:nvSpPr>
        <p:spPr>
          <a:xfrm>
            <a:off x="4706112" y="3816097"/>
            <a:ext cx="512064" cy="241889"/>
          </a:xfrm>
          <a:prstGeom prst="rect">
            <a:avLst/>
          </a:prstGeom>
          <a:solidFill>
            <a:srgbClr val="70AD47">
              <a:alpha val="70000"/>
            </a:srgbClr>
          </a:solidFill>
          <a:ln w="12700">
            <a:solidFill>
              <a:srgbClr val="70AD47"/>
            </a:solidFill>
            <a:prstDash val="solid"/>
          </a:ln>
        </p:spPr>
        <p:txBody>
          <a:bodyPr/>
          <a:lstStyle/>
          <a:p>
            <a:endParaRPr lang="he-IL" sz="2400"/>
          </a:p>
        </p:txBody>
      </p:sp>
      <p:sp>
        <p:nvSpPr>
          <p:cNvPr id="21" name="Shape 19"/>
          <p:cNvSpPr/>
          <p:nvPr/>
        </p:nvSpPr>
        <p:spPr>
          <a:xfrm>
            <a:off x="2011680" y="3828289"/>
            <a:ext cx="536448" cy="241889"/>
          </a:xfrm>
          <a:prstGeom prst="rect">
            <a:avLst/>
          </a:prstGeom>
          <a:solidFill>
            <a:srgbClr val="DEEAF1"/>
          </a:solidFill>
          <a:ln w="12700">
            <a:solidFill>
              <a:srgbClr val="8FAADC"/>
            </a:solidFill>
            <a:prstDash val="solid"/>
          </a:ln>
        </p:spPr>
        <p:txBody>
          <a:bodyPr/>
          <a:lstStyle/>
          <a:p>
            <a:endParaRPr lang="he-IL" sz="2400"/>
          </a:p>
        </p:txBody>
      </p:sp>
      <p:sp>
        <p:nvSpPr>
          <p:cNvPr id="22" name="Shape 20"/>
          <p:cNvSpPr/>
          <p:nvPr/>
        </p:nvSpPr>
        <p:spPr>
          <a:xfrm>
            <a:off x="2938272" y="3828289"/>
            <a:ext cx="536448" cy="241889"/>
          </a:xfrm>
          <a:prstGeom prst="rect">
            <a:avLst/>
          </a:prstGeom>
          <a:solidFill>
            <a:srgbClr val="DEEAF1"/>
          </a:solidFill>
          <a:ln w="12700">
            <a:solidFill>
              <a:srgbClr val="8FAADC"/>
            </a:solidFill>
            <a:prstDash val="solid"/>
          </a:ln>
        </p:spPr>
        <p:txBody>
          <a:bodyPr/>
          <a:lstStyle/>
          <a:p>
            <a:endParaRPr lang="he-IL" sz="2400"/>
          </a:p>
        </p:txBody>
      </p:sp>
      <p:sp>
        <p:nvSpPr>
          <p:cNvPr id="23" name="Shape 21"/>
          <p:cNvSpPr/>
          <p:nvPr/>
        </p:nvSpPr>
        <p:spPr>
          <a:xfrm>
            <a:off x="3864864" y="3828289"/>
            <a:ext cx="536448" cy="241889"/>
          </a:xfrm>
          <a:prstGeom prst="rect">
            <a:avLst/>
          </a:prstGeom>
          <a:solidFill>
            <a:srgbClr val="DEEAF1"/>
          </a:solidFill>
          <a:ln w="12700">
            <a:solidFill>
              <a:srgbClr val="8FAADC"/>
            </a:solidFill>
            <a:prstDash val="solid"/>
          </a:ln>
        </p:spPr>
        <p:txBody>
          <a:bodyPr/>
          <a:lstStyle/>
          <a:p>
            <a:endParaRPr lang="he-IL" sz="2400"/>
          </a:p>
        </p:txBody>
      </p:sp>
      <p:sp>
        <p:nvSpPr>
          <p:cNvPr id="24" name="Text 22"/>
          <p:cNvSpPr/>
          <p:nvPr/>
        </p:nvSpPr>
        <p:spPr>
          <a:xfrm>
            <a:off x="1231392" y="3816096"/>
            <a:ext cx="670560" cy="292608"/>
          </a:xfrm>
          <a:prstGeom prst="rect">
            <a:avLst/>
          </a:prstGeom>
          <a:noFill/>
          <a:ln/>
        </p:spPr>
        <p:txBody>
          <a:bodyPr wrap="square" rtlCol="0" anchor="ctr"/>
          <a:lstStyle/>
          <a:p>
            <a:r>
              <a:rPr lang="en-US" sz="933" dirty="0">
                <a:solidFill>
                  <a:srgbClr val="1A3A5C"/>
                </a:solidFill>
                <a:latin typeface="Calibri" pitchFamily="34" charset="0"/>
                <a:ea typeface="Calibri" pitchFamily="34" charset="-122"/>
                <a:cs typeface="Calibri" pitchFamily="34" charset="-120"/>
              </a:rPr>
              <a:t>קומה 2</a:t>
            </a:r>
            <a:endParaRPr lang="en-US" sz="933" dirty="0"/>
          </a:p>
        </p:txBody>
      </p:sp>
      <p:sp>
        <p:nvSpPr>
          <p:cNvPr id="25" name="Shape 23"/>
          <p:cNvSpPr/>
          <p:nvPr/>
        </p:nvSpPr>
        <p:spPr>
          <a:xfrm>
            <a:off x="1219200" y="3377184"/>
            <a:ext cx="4145280" cy="353568"/>
          </a:xfrm>
          <a:prstGeom prst="rect">
            <a:avLst/>
          </a:prstGeom>
          <a:solidFill>
            <a:srgbClr val="BDD7EE"/>
          </a:solidFill>
          <a:ln w="12700">
            <a:solidFill>
              <a:srgbClr val="8FAADC"/>
            </a:solidFill>
            <a:prstDash val="solid"/>
          </a:ln>
        </p:spPr>
        <p:txBody>
          <a:bodyPr/>
          <a:lstStyle/>
          <a:p>
            <a:endParaRPr lang="he-IL" sz="2400"/>
          </a:p>
        </p:txBody>
      </p:sp>
      <p:sp>
        <p:nvSpPr>
          <p:cNvPr id="26" name="Shape 24"/>
          <p:cNvSpPr/>
          <p:nvPr/>
        </p:nvSpPr>
        <p:spPr>
          <a:xfrm>
            <a:off x="1365504" y="3425953"/>
            <a:ext cx="512064" cy="241889"/>
          </a:xfrm>
          <a:prstGeom prst="rect">
            <a:avLst/>
          </a:prstGeom>
          <a:solidFill>
            <a:srgbClr val="70AD47">
              <a:alpha val="70000"/>
            </a:srgbClr>
          </a:solidFill>
          <a:ln w="12700">
            <a:solidFill>
              <a:srgbClr val="70AD47"/>
            </a:solidFill>
            <a:prstDash val="solid"/>
          </a:ln>
        </p:spPr>
        <p:txBody>
          <a:bodyPr/>
          <a:lstStyle/>
          <a:p>
            <a:endParaRPr lang="he-IL" sz="2400"/>
          </a:p>
        </p:txBody>
      </p:sp>
      <p:sp>
        <p:nvSpPr>
          <p:cNvPr id="27" name="Shape 25"/>
          <p:cNvSpPr/>
          <p:nvPr/>
        </p:nvSpPr>
        <p:spPr>
          <a:xfrm>
            <a:off x="4706112" y="3425953"/>
            <a:ext cx="512064" cy="241889"/>
          </a:xfrm>
          <a:prstGeom prst="rect">
            <a:avLst/>
          </a:prstGeom>
          <a:solidFill>
            <a:srgbClr val="70AD47">
              <a:alpha val="70000"/>
            </a:srgbClr>
          </a:solidFill>
          <a:ln w="12700">
            <a:solidFill>
              <a:srgbClr val="70AD47"/>
            </a:solidFill>
            <a:prstDash val="solid"/>
          </a:ln>
        </p:spPr>
        <p:txBody>
          <a:bodyPr/>
          <a:lstStyle/>
          <a:p>
            <a:endParaRPr lang="he-IL" sz="2400"/>
          </a:p>
        </p:txBody>
      </p:sp>
      <p:sp>
        <p:nvSpPr>
          <p:cNvPr id="28" name="Shape 26"/>
          <p:cNvSpPr/>
          <p:nvPr/>
        </p:nvSpPr>
        <p:spPr>
          <a:xfrm>
            <a:off x="2011680" y="3438145"/>
            <a:ext cx="536448" cy="241889"/>
          </a:xfrm>
          <a:prstGeom prst="rect">
            <a:avLst/>
          </a:prstGeom>
          <a:solidFill>
            <a:srgbClr val="DEEAF1"/>
          </a:solidFill>
          <a:ln w="12700">
            <a:solidFill>
              <a:srgbClr val="8FAADC"/>
            </a:solidFill>
            <a:prstDash val="solid"/>
          </a:ln>
        </p:spPr>
        <p:txBody>
          <a:bodyPr/>
          <a:lstStyle/>
          <a:p>
            <a:endParaRPr lang="he-IL" sz="2400"/>
          </a:p>
        </p:txBody>
      </p:sp>
      <p:sp>
        <p:nvSpPr>
          <p:cNvPr id="29" name="Shape 27"/>
          <p:cNvSpPr/>
          <p:nvPr/>
        </p:nvSpPr>
        <p:spPr>
          <a:xfrm>
            <a:off x="2938272" y="3438145"/>
            <a:ext cx="536448" cy="241889"/>
          </a:xfrm>
          <a:prstGeom prst="rect">
            <a:avLst/>
          </a:prstGeom>
          <a:solidFill>
            <a:srgbClr val="DEEAF1"/>
          </a:solidFill>
          <a:ln w="12700">
            <a:solidFill>
              <a:srgbClr val="8FAADC"/>
            </a:solidFill>
            <a:prstDash val="solid"/>
          </a:ln>
        </p:spPr>
        <p:txBody>
          <a:bodyPr/>
          <a:lstStyle/>
          <a:p>
            <a:endParaRPr lang="he-IL" sz="2400"/>
          </a:p>
        </p:txBody>
      </p:sp>
      <p:sp>
        <p:nvSpPr>
          <p:cNvPr id="30" name="Shape 28"/>
          <p:cNvSpPr/>
          <p:nvPr/>
        </p:nvSpPr>
        <p:spPr>
          <a:xfrm>
            <a:off x="3864864" y="3438145"/>
            <a:ext cx="536448" cy="241889"/>
          </a:xfrm>
          <a:prstGeom prst="rect">
            <a:avLst/>
          </a:prstGeom>
          <a:solidFill>
            <a:srgbClr val="DEEAF1"/>
          </a:solidFill>
          <a:ln w="12700">
            <a:solidFill>
              <a:srgbClr val="8FAADC"/>
            </a:solidFill>
            <a:prstDash val="solid"/>
          </a:ln>
        </p:spPr>
        <p:txBody>
          <a:bodyPr/>
          <a:lstStyle/>
          <a:p>
            <a:endParaRPr lang="he-IL" sz="2400"/>
          </a:p>
        </p:txBody>
      </p:sp>
      <p:sp>
        <p:nvSpPr>
          <p:cNvPr id="31" name="Text 29"/>
          <p:cNvSpPr/>
          <p:nvPr/>
        </p:nvSpPr>
        <p:spPr>
          <a:xfrm>
            <a:off x="1231392" y="3425952"/>
            <a:ext cx="670560" cy="292608"/>
          </a:xfrm>
          <a:prstGeom prst="rect">
            <a:avLst/>
          </a:prstGeom>
          <a:noFill/>
          <a:ln/>
        </p:spPr>
        <p:txBody>
          <a:bodyPr wrap="square" rtlCol="0" anchor="ctr"/>
          <a:lstStyle/>
          <a:p>
            <a:r>
              <a:rPr lang="en-US" sz="933" dirty="0">
                <a:solidFill>
                  <a:srgbClr val="1A3A5C"/>
                </a:solidFill>
                <a:latin typeface="Calibri" pitchFamily="34" charset="0"/>
                <a:ea typeface="Calibri" pitchFamily="34" charset="-122"/>
                <a:cs typeface="Calibri" pitchFamily="34" charset="-120"/>
              </a:rPr>
              <a:t>קומה 3</a:t>
            </a:r>
            <a:endParaRPr lang="en-US" sz="933" dirty="0"/>
          </a:p>
        </p:txBody>
      </p:sp>
      <p:sp>
        <p:nvSpPr>
          <p:cNvPr id="32" name="Shape 30"/>
          <p:cNvSpPr/>
          <p:nvPr/>
        </p:nvSpPr>
        <p:spPr>
          <a:xfrm>
            <a:off x="1219200" y="2987040"/>
            <a:ext cx="4145280" cy="353568"/>
          </a:xfrm>
          <a:prstGeom prst="rect">
            <a:avLst/>
          </a:prstGeom>
          <a:solidFill>
            <a:srgbClr val="DEEAF1"/>
          </a:solidFill>
          <a:ln w="12700">
            <a:solidFill>
              <a:srgbClr val="8FAADC"/>
            </a:solidFill>
            <a:prstDash val="solid"/>
          </a:ln>
        </p:spPr>
        <p:txBody>
          <a:bodyPr/>
          <a:lstStyle/>
          <a:p>
            <a:endParaRPr lang="he-IL" sz="2400"/>
          </a:p>
        </p:txBody>
      </p:sp>
      <p:sp>
        <p:nvSpPr>
          <p:cNvPr id="33" name="Shape 31"/>
          <p:cNvSpPr/>
          <p:nvPr/>
        </p:nvSpPr>
        <p:spPr>
          <a:xfrm>
            <a:off x="1365504" y="3035809"/>
            <a:ext cx="512064" cy="241889"/>
          </a:xfrm>
          <a:prstGeom prst="rect">
            <a:avLst/>
          </a:prstGeom>
          <a:solidFill>
            <a:srgbClr val="70AD47">
              <a:alpha val="70000"/>
            </a:srgbClr>
          </a:solidFill>
          <a:ln w="12700">
            <a:solidFill>
              <a:srgbClr val="70AD47"/>
            </a:solidFill>
            <a:prstDash val="solid"/>
          </a:ln>
        </p:spPr>
        <p:txBody>
          <a:bodyPr/>
          <a:lstStyle/>
          <a:p>
            <a:endParaRPr lang="he-IL" sz="2400"/>
          </a:p>
        </p:txBody>
      </p:sp>
      <p:sp>
        <p:nvSpPr>
          <p:cNvPr id="34" name="Shape 32"/>
          <p:cNvSpPr/>
          <p:nvPr/>
        </p:nvSpPr>
        <p:spPr>
          <a:xfrm>
            <a:off x="4706112" y="3035809"/>
            <a:ext cx="512064" cy="241889"/>
          </a:xfrm>
          <a:prstGeom prst="rect">
            <a:avLst/>
          </a:prstGeom>
          <a:solidFill>
            <a:srgbClr val="70AD47">
              <a:alpha val="70000"/>
            </a:srgbClr>
          </a:solidFill>
          <a:ln w="12700">
            <a:solidFill>
              <a:srgbClr val="70AD47"/>
            </a:solidFill>
            <a:prstDash val="solid"/>
          </a:ln>
        </p:spPr>
        <p:txBody>
          <a:bodyPr/>
          <a:lstStyle/>
          <a:p>
            <a:endParaRPr lang="he-IL" sz="2400"/>
          </a:p>
        </p:txBody>
      </p:sp>
      <p:sp>
        <p:nvSpPr>
          <p:cNvPr id="35" name="Shape 33"/>
          <p:cNvSpPr/>
          <p:nvPr/>
        </p:nvSpPr>
        <p:spPr>
          <a:xfrm>
            <a:off x="2011680" y="3048001"/>
            <a:ext cx="536448" cy="241889"/>
          </a:xfrm>
          <a:prstGeom prst="rect">
            <a:avLst/>
          </a:prstGeom>
          <a:solidFill>
            <a:srgbClr val="DEEAF1"/>
          </a:solidFill>
          <a:ln w="12700">
            <a:solidFill>
              <a:srgbClr val="8FAADC"/>
            </a:solidFill>
            <a:prstDash val="solid"/>
          </a:ln>
        </p:spPr>
        <p:txBody>
          <a:bodyPr/>
          <a:lstStyle/>
          <a:p>
            <a:endParaRPr lang="he-IL" sz="2400"/>
          </a:p>
        </p:txBody>
      </p:sp>
      <p:sp>
        <p:nvSpPr>
          <p:cNvPr id="36" name="Shape 34"/>
          <p:cNvSpPr/>
          <p:nvPr/>
        </p:nvSpPr>
        <p:spPr>
          <a:xfrm>
            <a:off x="2938272" y="3048001"/>
            <a:ext cx="536448" cy="241889"/>
          </a:xfrm>
          <a:prstGeom prst="rect">
            <a:avLst/>
          </a:prstGeom>
          <a:solidFill>
            <a:srgbClr val="DEEAF1"/>
          </a:solidFill>
          <a:ln w="12700">
            <a:solidFill>
              <a:srgbClr val="8FAADC"/>
            </a:solidFill>
            <a:prstDash val="solid"/>
          </a:ln>
        </p:spPr>
        <p:txBody>
          <a:bodyPr/>
          <a:lstStyle/>
          <a:p>
            <a:endParaRPr lang="he-IL" sz="2400"/>
          </a:p>
        </p:txBody>
      </p:sp>
      <p:sp>
        <p:nvSpPr>
          <p:cNvPr id="37" name="Shape 35"/>
          <p:cNvSpPr/>
          <p:nvPr/>
        </p:nvSpPr>
        <p:spPr>
          <a:xfrm>
            <a:off x="3864864" y="3048001"/>
            <a:ext cx="536448" cy="241889"/>
          </a:xfrm>
          <a:prstGeom prst="rect">
            <a:avLst/>
          </a:prstGeom>
          <a:solidFill>
            <a:srgbClr val="DEEAF1"/>
          </a:solidFill>
          <a:ln w="12700">
            <a:solidFill>
              <a:srgbClr val="8FAADC"/>
            </a:solidFill>
            <a:prstDash val="solid"/>
          </a:ln>
        </p:spPr>
        <p:txBody>
          <a:bodyPr/>
          <a:lstStyle/>
          <a:p>
            <a:endParaRPr lang="he-IL" sz="2400"/>
          </a:p>
        </p:txBody>
      </p:sp>
      <p:sp>
        <p:nvSpPr>
          <p:cNvPr id="38" name="Text 36"/>
          <p:cNvSpPr/>
          <p:nvPr/>
        </p:nvSpPr>
        <p:spPr>
          <a:xfrm>
            <a:off x="1231392" y="3035808"/>
            <a:ext cx="670560" cy="292608"/>
          </a:xfrm>
          <a:prstGeom prst="rect">
            <a:avLst/>
          </a:prstGeom>
          <a:noFill/>
          <a:ln/>
        </p:spPr>
        <p:txBody>
          <a:bodyPr wrap="square" rtlCol="0" anchor="ctr"/>
          <a:lstStyle/>
          <a:p>
            <a:r>
              <a:rPr lang="en-US" sz="933" dirty="0">
                <a:solidFill>
                  <a:srgbClr val="1A3A5C"/>
                </a:solidFill>
                <a:latin typeface="Calibri" pitchFamily="34" charset="0"/>
                <a:ea typeface="Calibri" pitchFamily="34" charset="-122"/>
                <a:cs typeface="Calibri" pitchFamily="34" charset="-120"/>
              </a:rPr>
              <a:t>קומה 4</a:t>
            </a:r>
            <a:endParaRPr lang="en-US" sz="933" dirty="0"/>
          </a:p>
        </p:txBody>
      </p:sp>
      <p:sp>
        <p:nvSpPr>
          <p:cNvPr id="39" name="Shape 37"/>
          <p:cNvSpPr/>
          <p:nvPr/>
        </p:nvSpPr>
        <p:spPr>
          <a:xfrm>
            <a:off x="1219200" y="2596896"/>
            <a:ext cx="4145280" cy="353568"/>
          </a:xfrm>
          <a:prstGeom prst="rect">
            <a:avLst/>
          </a:prstGeom>
          <a:solidFill>
            <a:srgbClr val="BDD7EE"/>
          </a:solidFill>
          <a:ln w="12700">
            <a:solidFill>
              <a:srgbClr val="8FAADC"/>
            </a:solidFill>
            <a:prstDash val="solid"/>
          </a:ln>
        </p:spPr>
        <p:txBody>
          <a:bodyPr/>
          <a:lstStyle/>
          <a:p>
            <a:endParaRPr lang="he-IL" sz="2400"/>
          </a:p>
        </p:txBody>
      </p:sp>
      <p:sp>
        <p:nvSpPr>
          <p:cNvPr id="40" name="Shape 38"/>
          <p:cNvSpPr/>
          <p:nvPr/>
        </p:nvSpPr>
        <p:spPr>
          <a:xfrm>
            <a:off x="1365504" y="2645665"/>
            <a:ext cx="512064" cy="241889"/>
          </a:xfrm>
          <a:prstGeom prst="rect">
            <a:avLst/>
          </a:prstGeom>
          <a:solidFill>
            <a:srgbClr val="70AD47">
              <a:alpha val="70000"/>
            </a:srgbClr>
          </a:solidFill>
          <a:ln w="12700">
            <a:solidFill>
              <a:srgbClr val="70AD47"/>
            </a:solidFill>
            <a:prstDash val="solid"/>
          </a:ln>
        </p:spPr>
        <p:txBody>
          <a:bodyPr/>
          <a:lstStyle/>
          <a:p>
            <a:endParaRPr lang="he-IL" sz="2400"/>
          </a:p>
        </p:txBody>
      </p:sp>
      <p:sp>
        <p:nvSpPr>
          <p:cNvPr id="41" name="Shape 39"/>
          <p:cNvSpPr/>
          <p:nvPr/>
        </p:nvSpPr>
        <p:spPr>
          <a:xfrm>
            <a:off x="4706112" y="2645665"/>
            <a:ext cx="512064" cy="241889"/>
          </a:xfrm>
          <a:prstGeom prst="rect">
            <a:avLst/>
          </a:prstGeom>
          <a:solidFill>
            <a:srgbClr val="70AD47">
              <a:alpha val="70000"/>
            </a:srgbClr>
          </a:solidFill>
          <a:ln w="12700">
            <a:solidFill>
              <a:srgbClr val="70AD47"/>
            </a:solidFill>
            <a:prstDash val="solid"/>
          </a:ln>
        </p:spPr>
        <p:txBody>
          <a:bodyPr/>
          <a:lstStyle/>
          <a:p>
            <a:endParaRPr lang="he-IL" sz="2400"/>
          </a:p>
        </p:txBody>
      </p:sp>
      <p:sp>
        <p:nvSpPr>
          <p:cNvPr id="42" name="Shape 40"/>
          <p:cNvSpPr/>
          <p:nvPr/>
        </p:nvSpPr>
        <p:spPr>
          <a:xfrm>
            <a:off x="2011680" y="2657857"/>
            <a:ext cx="536448" cy="241889"/>
          </a:xfrm>
          <a:prstGeom prst="rect">
            <a:avLst/>
          </a:prstGeom>
          <a:solidFill>
            <a:srgbClr val="DEEAF1"/>
          </a:solidFill>
          <a:ln w="12700">
            <a:solidFill>
              <a:srgbClr val="8FAADC"/>
            </a:solidFill>
            <a:prstDash val="solid"/>
          </a:ln>
        </p:spPr>
        <p:txBody>
          <a:bodyPr/>
          <a:lstStyle/>
          <a:p>
            <a:endParaRPr lang="he-IL" sz="2400"/>
          </a:p>
        </p:txBody>
      </p:sp>
      <p:sp>
        <p:nvSpPr>
          <p:cNvPr id="43" name="Shape 41"/>
          <p:cNvSpPr/>
          <p:nvPr/>
        </p:nvSpPr>
        <p:spPr>
          <a:xfrm>
            <a:off x="2938272" y="2657857"/>
            <a:ext cx="536448" cy="241889"/>
          </a:xfrm>
          <a:prstGeom prst="rect">
            <a:avLst/>
          </a:prstGeom>
          <a:solidFill>
            <a:srgbClr val="DEEAF1"/>
          </a:solidFill>
          <a:ln w="12700">
            <a:solidFill>
              <a:srgbClr val="8FAADC"/>
            </a:solidFill>
            <a:prstDash val="solid"/>
          </a:ln>
        </p:spPr>
        <p:txBody>
          <a:bodyPr/>
          <a:lstStyle/>
          <a:p>
            <a:endParaRPr lang="he-IL" sz="2400"/>
          </a:p>
        </p:txBody>
      </p:sp>
      <p:sp>
        <p:nvSpPr>
          <p:cNvPr id="44" name="Shape 42"/>
          <p:cNvSpPr/>
          <p:nvPr/>
        </p:nvSpPr>
        <p:spPr>
          <a:xfrm>
            <a:off x="3864864" y="2657857"/>
            <a:ext cx="536448" cy="241889"/>
          </a:xfrm>
          <a:prstGeom prst="rect">
            <a:avLst/>
          </a:prstGeom>
          <a:solidFill>
            <a:srgbClr val="DEEAF1"/>
          </a:solidFill>
          <a:ln w="12700">
            <a:solidFill>
              <a:srgbClr val="8FAADC"/>
            </a:solidFill>
            <a:prstDash val="solid"/>
          </a:ln>
        </p:spPr>
        <p:txBody>
          <a:bodyPr/>
          <a:lstStyle/>
          <a:p>
            <a:endParaRPr lang="he-IL" sz="2400"/>
          </a:p>
        </p:txBody>
      </p:sp>
      <p:sp>
        <p:nvSpPr>
          <p:cNvPr id="45" name="Text 43"/>
          <p:cNvSpPr/>
          <p:nvPr/>
        </p:nvSpPr>
        <p:spPr>
          <a:xfrm>
            <a:off x="1231392" y="2645664"/>
            <a:ext cx="670560" cy="292608"/>
          </a:xfrm>
          <a:prstGeom prst="rect">
            <a:avLst/>
          </a:prstGeom>
          <a:noFill/>
          <a:ln/>
        </p:spPr>
        <p:txBody>
          <a:bodyPr wrap="square" rtlCol="0" anchor="ctr"/>
          <a:lstStyle/>
          <a:p>
            <a:r>
              <a:rPr lang="en-US" sz="933" dirty="0">
                <a:solidFill>
                  <a:srgbClr val="1A3A5C"/>
                </a:solidFill>
                <a:latin typeface="Calibri" pitchFamily="34" charset="0"/>
                <a:ea typeface="Calibri" pitchFamily="34" charset="-122"/>
                <a:cs typeface="Calibri" pitchFamily="34" charset="-120"/>
              </a:rPr>
              <a:t>קומה 5</a:t>
            </a:r>
            <a:endParaRPr lang="en-US" sz="933" dirty="0"/>
          </a:p>
        </p:txBody>
      </p:sp>
      <p:sp>
        <p:nvSpPr>
          <p:cNvPr id="46" name="Shape 44"/>
          <p:cNvSpPr/>
          <p:nvPr/>
        </p:nvSpPr>
        <p:spPr>
          <a:xfrm>
            <a:off x="1219200" y="2206752"/>
            <a:ext cx="4145280" cy="353568"/>
          </a:xfrm>
          <a:prstGeom prst="rect">
            <a:avLst/>
          </a:prstGeom>
          <a:solidFill>
            <a:srgbClr val="DEEAF1"/>
          </a:solidFill>
          <a:ln w="12700">
            <a:solidFill>
              <a:srgbClr val="8FAADC"/>
            </a:solidFill>
            <a:prstDash val="solid"/>
          </a:ln>
        </p:spPr>
        <p:txBody>
          <a:bodyPr/>
          <a:lstStyle/>
          <a:p>
            <a:endParaRPr lang="he-IL" sz="2400"/>
          </a:p>
        </p:txBody>
      </p:sp>
      <p:sp>
        <p:nvSpPr>
          <p:cNvPr id="47" name="Shape 45"/>
          <p:cNvSpPr/>
          <p:nvPr/>
        </p:nvSpPr>
        <p:spPr>
          <a:xfrm>
            <a:off x="1365504" y="2255521"/>
            <a:ext cx="512064" cy="241889"/>
          </a:xfrm>
          <a:prstGeom prst="rect">
            <a:avLst/>
          </a:prstGeom>
          <a:solidFill>
            <a:srgbClr val="70AD47">
              <a:alpha val="70000"/>
            </a:srgbClr>
          </a:solidFill>
          <a:ln w="12700">
            <a:solidFill>
              <a:srgbClr val="70AD47"/>
            </a:solidFill>
            <a:prstDash val="solid"/>
          </a:ln>
        </p:spPr>
        <p:txBody>
          <a:bodyPr/>
          <a:lstStyle/>
          <a:p>
            <a:endParaRPr lang="he-IL" sz="2400"/>
          </a:p>
        </p:txBody>
      </p:sp>
      <p:sp>
        <p:nvSpPr>
          <p:cNvPr id="48" name="Shape 46"/>
          <p:cNvSpPr/>
          <p:nvPr/>
        </p:nvSpPr>
        <p:spPr>
          <a:xfrm>
            <a:off x="4706112" y="2255521"/>
            <a:ext cx="512064" cy="241889"/>
          </a:xfrm>
          <a:prstGeom prst="rect">
            <a:avLst/>
          </a:prstGeom>
          <a:solidFill>
            <a:srgbClr val="70AD47">
              <a:alpha val="70000"/>
            </a:srgbClr>
          </a:solidFill>
          <a:ln w="12700">
            <a:solidFill>
              <a:srgbClr val="70AD47"/>
            </a:solidFill>
            <a:prstDash val="solid"/>
          </a:ln>
        </p:spPr>
        <p:txBody>
          <a:bodyPr/>
          <a:lstStyle/>
          <a:p>
            <a:endParaRPr lang="he-IL" sz="2400"/>
          </a:p>
        </p:txBody>
      </p:sp>
      <p:sp>
        <p:nvSpPr>
          <p:cNvPr id="49" name="Shape 47"/>
          <p:cNvSpPr/>
          <p:nvPr/>
        </p:nvSpPr>
        <p:spPr>
          <a:xfrm>
            <a:off x="2011680" y="2267713"/>
            <a:ext cx="536448" cy="241889"/>
          </a:xfrm>
          <a:prstGeom prst="rect">
            <a:avLst/>
          </a:prstGeom>
          <a:solidFill>
            <a:srgbClr val="DEEAF1"/>
          </a:solidFill>
          <a:ln w="12700">
            <a:solidFill>
              <a:srgbClr val="8FAADC"/>
            </a:solidFill>
            <a:prstDash val="solid"/>
          </a:ln>
        </p:spPr>
        <p:txBody>
          <a:bodyPr/>
          <a:lstStyle/>
          <a:p>
            <a:endParaRPr lang="he-IL" sz="2400"/>
          </a:p>
        </p:txBody>
      </p:sp>
      <p:sp>
        <p:nvSpPr>
          <p:cNvPr id="50" name="Shape 48"/>
          <p:cNvSpPr/>
          <p:nvPr/>
        </p:nvSpPr>
        <p:spPr>
          <a:xfrm>
            <a:off x="2938272" y="2267713"/>
            <a:ext cx="536448" cy="241889"/>
          </a:xfrm>
          <a:prstGeom prst="rect">
            <a:avLst/>
          </a:prstGeom>
          <a:solidFill>
            <a:srgbClr val="DEEAF1"/>
          </a:solidFill>
          <a:ln w="12700">
            <a:solidFill>
              <a:srgbClr val="8FAADC"/>
            </a:solidFill>
            <a:prstDash val="solid"/>
          </a:ln>
        </p:spPr>
        <p:txBody>
          <a:bodyPr/>
          <a:lstStyle/>
          <a:p>
            <a:endParaRPr lang="he-IL" sz="2400"/>
          </a:p>
        </p:txBody>
      </p:sp>
      <p:sp>
        <p:nvSpPr>
          <p:cNvPr id="51" name="Shape 49"/>
          <p:cNvSpPr/>
          <p:nvPr/>
        </p:nvSpPr>
        <p:spPr>
          <a:xfrm>
            <a:off x="3864864" y="2267713"/>
            <a:ext cx="536448" cy="241889"/>
          </a:xfrm>
          <a:prstGeom prst="rect">
            <a:avLst/>
          </a:prstGeom>
          <a:solidFill>
            <a:srgbClr val="DEEAF1"/>
          </a:solidFill>
          <a:ln w="12700">
            <a:solidFill>
              <a:srgbClr val="8FAADC"/>
            </a:solidFill>
            <a:prstDash val="solid"/>
          </a:ln>
        </p:spPr>
        <p:txBody>
          <a:bodyPr/>
          <a:lstStyle/>
          <a:p>
            <a:endParaRPr lang="he-IL" sz="2400"/>
          </a:p>
        </p:txBody>
      </p:sp>
      <p:sp>
        <p:nvSpPr>
          <p:cNvPr id="52" name="Text 50"/>
          <p:cNvSpPr/>
          <p:nvPr/>
        </p:nvSpPr>
        <p:spPr>
          <a:xfrm>
            <a:off x="1231392" y="2255520"/>
            <a:ext cx="670560" cy="292608"/>
          </a:xfrm>
          <a:prstGeom prst="rect">
            <a:avLst/>
          </a:prstGeom>
          <a:noFill/>
          <a:ln/>
        </p:spPr>
        <p:txBody>
          <a:bodyPr wrap="square" rtlCol="0" anchor="ctr"/>
          <a:lstStyle/>
          <a:p>
            <a:r>
              <a:rPr lang="en-US" sz="933" dirty="0">
                <a:solidFill>
                  <a:srgbClr val="1A3A5C"/>
                </a:solidFill>
                <a:latin typeface="Calibri" pitchFamily="34" charset="0"/>
                <a:ea typeface="Calibri" pitchFamily="34" charset="-122"/>
                <a:cs typeface="Calibri" pitchFamily="34" charset="-120"/>
              </a:rPr>
              <a:t>קומה 6</a:t>
            </a:r>
            <a:endParaRPr lang="en-US" sz="933" dirty="0"/>
          </a:p>
        </p:txBody>
      </p:sp>
      <p:sp>
        <p:nvSpPr>
          <p:cNvPr id="53" name="Shape 51"/>
          <p:cNvSpPr/>
          <p:nvPr/>
        </p:nvSpPr>
        <p:spPr>
          <a:xfrm>
            <a:off x="1219200" y="1816608"/>
            <a:ext cx="4145280" cy="353568"/>
          </a:xfrm>
          <a:prstGeom prst="rect">
            <a:avLst/>
          </a:prstGeom>
          <a:solidFill>
            <a:srgbClr val="BDD7EE"/>
          </a:solidFill>
          <a:ln w="12700">
            <a:solidFill>
              <a:srgbClr val="8FAADC"/>
            </a:solidFill>
            <a:prstDash val="solid"/>
          </a:ln>
        </p:spPr>
        <p:txBody>
          <a:bodyPr/>
          <a:lstStyle/>
          <a:p>
            <a:endParaRPr lang="he-IL" sz="2400"/>
          </a:p>
        </p:txBody>
      </p:sp>
      <p:sp>
        <p:nvSpPr>
          <p:cNvPr id="54" name="Shape 52"/>
          <p:cNvSpPr/>
          <p:nvPr/>
        </p:nvSpPr>
        <p:spPr>
          <a:xfrm>
            <a:off x="1365504" y="1865377"/>
            <a:ext cx="512064" cy="241889"/>
          </a:xfrm>
          <a:prstGeom prst="rect">
            <a:avLst/>
          </a:prstGeom>
          <a:solidFill>
            <a:srgbClr val="70AD47">
              <a:alpha val="70000"/>
            </a:srgbClr>
          </a:solidFill>
          <a:ln w="12700">
            <a:solidFill>
              <a:srgbClr val="70AD47"/>
            </a:solidFill>
            <a:prstDash val="solid"/>
          </a:ln>
        </p:spPr>
        <p:txBody>
          <a:bodyPr/>
          <a:lstStyle/>
          <a:p>
            <a:endParaRPr lang="he-IL" sz="2400"/>
          </a:p>
        </p:txBody>
      </p:sp>
      <p:sp>
        <p:nvSpPr>
          <p:cNvPr id="55" name="Shape 53"/>
          <p:cNvSpPr/>
          <p:nvPr/>
        </p:nvSpPr>
        <p:spPr>
          <a:xfrm>
            <a:off x="4706112" y="1865377"/>
            <a:ext cx="512064" cy="241889"/>
          </a:xfrm>
          <a:prstGeom prst="rect">
            <a:avLst/>
          </a:prstGeom>
          <a:solidFill>
            <a:srgbClr val="70AD47">
              <a:alpha val="70000"/>
            </a:srgbClr>
          </a:solidFill>
          <a:ln w="12700">
            <a:solidFill>
              <a:srgbClr val="70AD47"/>
            </a:solidFill>
            <a:prstDash val="solid"/>
          </a:ln>
        </p:spPr>
        <p:txBody>
          <a:bodyPr/>
          <a:lstStyle/>
          <a:p>
            <a:endParaRPr lang="he-IL" sz="2400"/>
          </a:p>
        </p:txBody>
      </p:sp>
      <p:sp>
        <p:nvSpPr>
          <p:cNvPr id="56" name="Shape 54"/>
          <p:cNvSpPr/>
          <p:nvPr/>
        </p:nvSpPr>
        <p:spPr>
          <a:xfrm>
            <a:off x="2011680" y="1877569"/>
            <a:ext cx="536448" cy="241889"/>
          </a:xfrm>
          <a:prstGeom prst="rect">
            <a:avLst/>
          </a:prstGeom>
          <a:solidFill>
            <a:srgbClr val="DEEAF1"/>
          </a:solidFill>
          <a:ln w="12700">
            <a:solidFill>
              <a:srgbClr val="8FAADC"/>
            </a:solidFill>
            <a:prstDash val="solid"/>
          </a:ln>
        </p:spPr>
        <p:txBody>
          <a:bodyPr/>
          <a:lstStyle/>
          <a:p>
            <a:endParaRPr lang="he-IL" sz="2400"/>
          </a:p>
        </p:txBody>
      </p:sp>
      <p:sp>
        <p:nvSpPr>
          <p:cNvPr id="57" name="Shape 55"/>
          <p:cNvSpPr/>
          <p:nvPr/>
        </p:nvSpPr>
        <p:spPr>
          <a:xfrm>
            <a:off x="2938272" y="1877569"/>
            <a:ext cx="536448" cy="241889"/>
          </a:xfrm>
          <a:prstGeom prst="rect">
            <a:avLst/>
          </a:prstGeom>
          <a:solidFill>
            <a:srgbClr val="DEEAF1"/>
          </a:solidFill>
          <a:ln w="12700">
            <a:solidFill>
              <a:srgbClr val="8FAADC"/>
            </a:solidFill>
            <a:prstDash val="solid"/>
          </a:ln>
        </p:spPr>
        <p:txBody>
          <a:bodyPr/>
          <a:lstStyle/>
          <a:p>
            <a:endParaRPr lang="he-IL" sz="2400"/>
          </a:p>
        </p:txBody>
      </p:sp>
      <p:sp>
        <p:nvSpPr>
          <p:cNvPr id="58" name="Shape 56"/>
          <p:cNvSpPr/>
          <p:nvPr/>
        </p:nvSpPr>
        <p:spPr>
          <a:xfrm>
            <a:off x="3864864" y="1877569"/>
            <a:ext cx="536448" cy="241889"/>
          </a:xfrm>
          <a:prstGeom prst="rect">
            <a:avLst/>
          </a:prstGeom>
          <a:solidFill>
            <a:srgbClr val="DEEAF1"/>
          </a:solidFill>
          <a:ln w="12700">
            <a:solidFill>
              <a:srgbClr val="8FAADC"/>
            </a:solidFill>
            <a:prstDash val="solid"/>
          </a:ln>
        </p:spPr>
        <p:txBody>
          <a:bodyPr/>
          <a:lstStyle/>
          <a:p>
            <a:endParaRPr lang="he-IL" sz="2400"/>
          </a:p>
        </p:txBody>
      </p:sp>
      <p:sp>
        <p:nvSpPr>
          <p:cNvPr id="59" name="Text 57"/>
          <p:cNvSpPr/>
          <p:nvPr/>
        </p:nvSpPr>
        <p:spPr>
          <a:xfrm>
            <a:off x="1231392" y="1865376"/>
            <a:ext cx="670560" cy="292608"/>
          </a:xfrm>
          <a:prstGeom prst="rect">
            <a:avLst/>
          </a:prstGeom>
          <a:noFill/>
          <a:ln/>
        </p:spPr>
        <p:txBody>
          <a:bodyPr wrap="square" rtlCol="0" anchor="ctr"/>
          <a:lstStyle/>
          <a:p>
            <a:r>
              <a:rPr lang="en-US" sz="933" dirty="0">
                <a:solidFill>
                  <a:srgbClr val="1A3A5C"/>
                </a:solidFill>
                <a:latin typeface="Calibri" pitchFamily="34" charset="0"/>
                <a:ea typeface="Calibri" pitchFamily="34" charset="-122"/>
                <a:cs typeface="Calibri" pitchFamily="34" charset="-120"/>
              </a:rPr>
              <a:t>קומה 7</a:t>
            </a:r>
            <a:endParaRPr lang="en-US" sz="933" dirty="0"/>
          </a:p>
        </p:txBody>
      </p:sp>
      <p:sp>
        <p:nvSpPr>
          <p:cNvPr id="64" name="Shape 62"/>
          <p:cNvSpPr/>
          <p:nvPr/>
        </p:nvSpPr>
        <p:spPr>
          <a:xfrm>
            <a:off x="1560576" y="1036320"/>
            <a:ext cx="3462528" cy="353568"/>
          </a:xfrm>
          <a:prstGeom prst="rect">
            <a:avLst/>
          </a:prstGeom>
          <a:solidFill>
            <a:srgbClr val="FCE4D6"/>
          </a:solidFill>
          <a:ln w="12700">
            <a:solidFill>
              <a:srgbClr val="D97706"/>
            </a:solidFill>
            <a:prstDash val="solid"/>
          </a:ln>
        </p:spPr>
        <p:txBody>
          <a:bodyPr/>
          <a:lstStyle/>
          <a:p>
            <a:endParaRPr lang="he-IL" sz="2400"/>
          </a:p>
        </p:txBody>
      </p:sp>
      <p:sp>
        <p:nvSpPr>
          <p:cNvPr id="65" name="Shape 63"/>
          <p:cNvSpPr/>
          <p:nvPr/>
        </p:nvSpPr>
        <p:spPr>
          <a:xfrm>
            <a:off x="1865376" y="1085089"/>
            <a:ext cx="633984" cy="265297"/>
          </a:xfrm>
          <a:prstGeom prst="rect">
            <a:avLst/>
          </a:prstGeom>
          <a:solidFill>
            <a:srgbClr val="DEEAF1"/>
          </a:solidFill>
          <a:ln w="12700">
            <a:solidFill>
              <a:srgbClr val="D97706"/>
            </a:solidFill>
            <a:prstDash val="solid"/>
          </a:ln>
        </p:spPr>
        <p:txBody>
          <a:bodyPr/>
          <a:lstStyle/>
          <a:p>
            <a:endParaRPr lang="he-IL" sz="2400"/>
          </a:p>
        </p:txBody>
      </p:sp>
      <p:sp>
        <p:nvSpPr>
          <p:cNvPr id="66" name="Shape 64"/>
          <p:cNvSpPr/>
          <p:nvPr/>
        </p:nvSpPr>
        <p:spPr>
          <a:xfrm>
            <a:off x="2901696" y="1085089"/>
            <a:ext cx="633984" cy="265297"/>
          </a:xfrm>
          <a:prstGeom prst="rect">
            <a:avLst/>
          </a:prstGeom>
          <a:solidFill>
            <a:srgbClr val="DEEAF1"/>
          </a:solidFill>
          <a:ln w="12700">
            <a:solidFill>
              <a:srgbClr val="D97706"/>
            </a:solidFill>
            <a:prstDash val="solid"/>
          </a:ln>
        </p:spPr>
        <p:txBody>
          <a:bodyPr/>
          <a:lstStyle/>
          <a:p>
            <a:endParaRPr lang="he-IL" sz="2400"/>
          </a:p>
        </p:txBody>
      </p:sp>
      <p:sp>
        <p:nvSpPr>
          <p:cNvPr id="67" name="Text 65"/>
          <p:cNvSpPr/>
          <p:nvPr/>
        </p:nvSpPr>
        <p:spPr>
          <a:xfrm>
            <a:off x="2292096" y="1118984"/>
            <a:ext cx="3364992" cy="268224"/>
          </a:xfrm>
          <a:prstGeom prst="rect">
            <a:avLst/>
          </a:prstGeom>
          <a:noFill/>
          <a:ln/>
        </p:spPr>
        <p:txBody>
          <a:bodyPr wrap="square" rtlCol="0" anchor="ctr"/>
          <a:lstStyle/>
          <a:p>
            <a:pPr algn="ctr"/>
            <a:r>
              <a:rPr lang="en-US" sz="1067" b="1" dirty="0">
                <a:solidFill>
                  <a:srgbClr val="D97706"/>
                </a:solidFill>
                <a:latin typeface="Calibri" pitchFamily="34" charset="0"/>
                <a:ea typeface="Calibri" pitchFamily="34" charset="-122"/>
                <a:cs typeface="Calibri" pitchFamily="34" charset="-120"/>
              </a:rPr>
              <a:t> </a:t>
            </a:r>
            <a:r>
              <a:rPr lang="en-US" sz="1067" b="1" dirty="0" err="1">
                <a:solidFill>
                  <a:srgbClr val="D97706"/>
                </a:solidFill>
                <a:latin typeface="Calibri" pitchFamily="34" charset="0"/>
                <a:ea typeface="Calibri" pitchFamily="34" charset="-122"/>
                <a:cs typeface="Calibri" pitchFamily="34" charset="-120"/>
              </a:rPr>
              <a:t>קומה</a:t>
            </a:r>
            <a:r>
              <a:rPr lang="en-US" sz="1067" b="1" dirty="0">
                <a:solidFill>
                  <a:srgbClr val="D97706"/>
                </a:solidFill>
                <a:latin typeface="Calibri" pitchFamily="34" charset="0"/>
                <a:ea typeface="Calibri" pitchFamily="34" charset="-122"/>
                <a:cs typeface="Calibri" pitchFamily="34" charset="-120"/>
              </a:rPr>
              <a:t> עליונה9</a:t>
            </a:r>
            <a:endParaRPr lang="en-US" sz="1067" dirty="0"/>
          </a:p>
        </p:txBody>
      </p:sp>
      <p:sp>
        <p:nvSpPr>
          <p:cNvPr id="68" name="Shape 66"/>
          <p:cNvSpPr/>
          <p:nvPr/>
        </p:nvSpPr>
        <p:spPr>
          <a:xfrm>
            <a:off x="1560576" y="1036320"/>
            <a:ext cx="3462528" cy="121920"/>
          </a:xfrm>
          <a:prstGeom prst="rect">
            <a:avLst/>
          </a:prstGeom>
          <a:solidFill>
            <a:srgbClr val="64748B"/>
          </a:solidFill>
          <a:ln w="12700">
            <a:solidFill>
              <a:srgbClr val="64748B"/>
            </a:solidFill>
            <a:prstDash val="solid"/>
          </a:ln>
        </p:spPr>
        <p:txBody>
          <a:bodyPr/>
          <a:lstStyle/>
          <a:p>
            <a:endParaRPr lang="he-IL" sz="2400"/>
          </a:p>
        </p:txBody>
      </p:sp>
      <p:sp>
        <p:nvSpPr>
          <p:cNvPr id="69" name="Shape 67"/>
          <p:cNvSpPr/>
          <p:nvPr/>
        </p:nvSpPr>
        <p:spPr>
          <a:xfrm>
            <a:off x="670560" y="1036321"/>
            <a:ext cx="0" cy="3959961"/>
          </a:xfrm>
          <a:prstGeom prst="line">
            <a:avLst/>
          </a:prstGeom>
          <a:noFill/>
          <a:ln w="19050">
            <a:solidFill>
              <a:srgbClr val="C0392B"/>
            </a:solidFill>
            <a:prstDash val="solid"/>
          </a:ln>
        </p:spPr>
        <p:txBody>
          <a:bodyPr/>
          <a:lstStyle/>
          <a:p>
            <a:endParaRPr lang="he-IL" sz="2400"/>
          </a:p>
        </p:txBody>
      </p:sp>
      <p:sp>
        <p:nvSpPr>
          <p:cNvPr id="70" name="Shape 68"/>
          <p:cNvSpPr/>
          <p:nvPr/>
        </p:nvSpPr>
        <p:spPr>
          <a:xfrm>
            <a:off x="524256" y="1036320"/>
            <a:ext cx="292608" cy="0"/>
          </a:xfrm>
          <a:prstGeom prst="line">
            <a:avLst/>
          </a:prstGeom>
          <a:noFill/>
          <a:ln w="19050">
            <a:solidFill>
              <a:srgbClr val="C0392B"/>
            </a:solidFill>
            <a:prstDash val="solid"/>
          </a:ln>
        </p:spPr>
        <p:txBody>
          <a:bodyPr/>
          <a:lstStyle/>
          <a:p>
            <a:endParaRPr lang="he-IL" sz="2400"/>
          </a:p>
        </p:txBody>
      </p:sp>
      <p:sp>
        <p:nvSpPr>
          <p:cNvPr id="71" name="Shape 69"/>
          <p:cNvSpPr/>
          <p:nvPr/>
        </p:nvSpPr>
        <p:spPr>
          <a:xfrm>
            <a:off x="524256" y="4984577"/>
            <a:ext cx="292608" cy="0"/>
          </a:xfrm>
          <a:prstGeom prst="line">
            <a:avLst/>
          </a:prstGeom>
          <a:noFill/>
          <a:ln w="19050">
            <a:solidFill>
              <a:srgbClr val="C0392B"/>
            </a:solidFill>
            <a:prstDash val="solid"/>
          </a:ln>
        </p:spPr>
        <p:txBody>
          <a:bodyPr/>
          <a:lstStyle/>
          <a:p>
            <a:endParaRPr lang="he-IL" sz="2400"/>
          </a:p>
        </p:txBody>
      </p:sp>
      <p:sp>
        <p:nvSpPr>
          <p:cNvPr id="72" name="Text 70"/>
          <p:cNvSpPr/>
          <p:nvPr/>
        </p:nvSpPr>
        <p:spPr>
          <a:xfrm>
            <a:off x="60960" y="2401824"/>
            <a:ext cx="609600" cy="1219200"/>
          </a:xfrm>
          <a:prstGeom prst="rect">
            <a:avLst/>
          </a:prstGeom>
          <a:noFill/>
          <a:ln/>
        </p:spPr>
        <p:txBody>
          <a:bodyPr wrap="square" rtlCol="0" anchor="ctr"/>
          <a:lstStyle/>
          <a:p>
            <a:pPr algn="ctr"/>
            <a:r>
              <a:rPr lang="en-US" sz="1133" b="1" dirty="0">
                <a:solidFill>
                  <a:srgbClr val="C0392B"/>
                </a:solidFill>
                <a:latin typeface="Calibri" pitchFamily="34" charset="0"/>
                <a:ea typeface="Calibri" pitchFamily="34" charset="-122"/>
                <a:cs typeface="Calibri" pitchFamily="34" charset="-120"/>
              </a:rPr>
              <a:t>עד 10</a:t>
            </a:r>
            <a:endParaRPr lang="en-US" sz="1133" dirty="0"/>
          </a:p>
          <a:p>
            <a:pPr algn="ctr"/>
            <a:r>
              <a:rPr lang="en-US" sz="1133" b="1" dirty="0">
                <a:solidFill>
                  <a:srgbClr val="C0392B"/>
                </a:solidFill>
                <a:latin typeface="Calibri" pitchFamily="34" charset="0"/>
                <a:ea typeface="Calibri" pitchFamily="34" charset="-122"/>
                <a:cs typeface="Calibri" pitchFamily="34" charset="-120"/>
              </a:rPr>
              <a:t>קומות</a:t>
            </a:r>
            <a:endParaRPr lang="en-US" sz="1133" dirty="0"/>
          </a:p>
        </p:txBody>
      </p:sp>
      <p:sp>
        <p:nvSpPr>
          <p:cNvPr id="73" name="Shape 71"/>
          <p:cNvSpPr/>
          <p:nvPr/>
        </p:nvSpPr>
        <p:spPr>
          <a:xfrm>
            <a:off x="1231392" y="4498848"/>
            <a:ext cx="231648" cy="0"/>
          </a:xfrm>
          <a:prstGeom prst="line">
            <a:avLst/>
          </a:prstGeom>
          <a:noFill/>
          <a:ln w="15240">
            <a:solidFill>
              <a:srgbClr val="0D9488"/>
            </a:solidFill>
            <a:prstDash val="dash"/>
          </a:ln>
        </p:spPr>
        <p:txBody>
          <a:bodyPr/>
          <a:lstStyle/>
          <a:p>
            <a:endParaRPr lang="he-IL" sz="2400"/>
          </a:p>
        </p:txBody>
      </p:sp>
      <p:sp>
        <p:nvSpPr>
          <p:cNvPr id="74" name="Text 72"/>
          <p:cNvSpPr/>
          <p:nvPr/>
        </p:nvSpPr>
        <p:spPr>
          <a:xfrm>
            <a:off x="975360" y="4472027"/>
            <a:ext cx="633984" cy="633984"/>
          </a:xfrm>
          <a:prstGeom prst="rect">
            <a:avLst/>
          </a:prstGeom>
          <a:noFill/>
          <a:ln/>
        </p:spPr>
        <p:txBody>
          <a:bodyPr wrap="square" rtlCol="0" anchor="ctr"/>
          <a:lstStyle/>
          <a:p>
            <a:pPr algn="ctr"/>
            <a:r>
              <a:rPr lang="en-US" sz="1067" dirty="0">
                <a:solidFill>
                  <a:srgbClr val="0D9488"/>
                </a:solidFill>
                <a:latin typeface="Calibri" pitchFamily="34" charset="0"/>
                <a:ea typeface="Calibri" pitchFamily="34" charset="-122"/>
                <a:cs typeface="Calibri" pitchFamily="34" charset="-120"/>
              </a:rPr>
              <a:t>נסיגה</a:t>
            </a:r>
            <a:endParaRPr lang="en-US" sz="1067" dirty="0"/>
          </a:p>
          <a:p>
            <a:pPr algn="ctr"/>
            <a:r>
              <a:rPr lang="en-US" sz="1067" dirty="0">
                <a:solidFill>
                  <a:srgbClr val="0D9488"/>
                </a:solidFill>
                <a:latin typeface="Calibri" pitchFamily="34" charset="0"/>
                <a:ea typeface="Calibri" pitchFamily="34" charset="-122"/>
                <a:cs typeface="Calibri" pitchFamily="34" charset="-120"/>
              </a:rPr>
              <a:t>1מ'</a:t>
            </a:r>
            <a:endParaRPr lang="en-US" sz="1067" dirty="0"/>
          </a:p>
        </p:txBody>
      </p:sp>
      <p:sp>
        <p:nvSpPr>
          <p:cNvPr id="75" name="Shape 73"/>
          <p:cNvSpPr/>
          <p:nvPr/>
        </p:nvSpPr>
        <p:spPr>
          <a:xfrm>
            <a:off x="1231392" y="1377696"/>
            <a:ext cx="304800" cy="0"/>
          </a:xfrm>
          <a:prstGeom prst="line">
            <a:avLst/>
          </a:prstGeom>
          <a:noFill/>
          <a:ln w="15240">
            <a:solidFill>
              <a:srgbClr val="D97706"/>
            </a:solidFill>
            <a:prstDash val="dash"/>
          </a:ln>
        </p:spPr>
        <p:txBody>
          <a:bodyPr/>
          <a:lstStyle/>
          <a:p>
            <a:endParaRPr lang="he-IL" sz="2400"/>
          </a:p>
        </p:txBody>
      </p:sp>
      <p:sp>
        <p:nvSpPr>
          <p:cNvPr id="76" name="Text 74"/>
          <p:cNvSpPr/>
          <p:nvPr/>
        </p:nvSpPr>
        <p:spPr>
          <a:xfrm>
            <a:off x="908306" y="908275"/>
            <a:ext cx="658367" cy="609600"/>
          </a:xfrm>
          <a:prstGeom prst="rect">
            <a:avLst/>
          </a:prstGeom>
          <a:noFill/>
          <a:ln/>
        </p:spPr>
        <p:txBody>
          <a:bodyPr wrap="square" rtlCol="0" anchor="ctr"/>
          <a:lstStyle/>
          <a:p>
            <a:pPr algn="ctr"/>
            <a:r>
              <a:rPr lang="en-US" sz="1067" dirty="0">
                <a:solidFill>
                  <a:srgbClr val="D97706"/>
                </a:solidFill>
                <a:latin typeface="Calibri" pitchFamily="34" charset="0"/>
                <a:ea typeface="Calibri" pitchFamily="34" charset="-122"/>
                <a:cs typeface="Calibri" pitchFamily="34" charset="-120"/>
              </a:rPr>
              <a:t>נסיגה</a:t>
            </a:r>
            <a:endParaRPr lang="en-US" sz="1067" dirty="0"/>
          </a:p>
          <a:p>
            <a:pPr algn="ctr"/>
            <a:r>
              <a:rPr lang="en-US" sz="1067" dirty="0">
                <a:solidFill>
                  <a:srgbClr val="D97706"/>
                </a:solidFill>
                <a:latin typeface="Calibri" pitchFamily="34" charset="0"/>
                <a:ea typeface="Calibri" pitchFamily="34" charset="-122"/>
                <a:cs typeface="Calibri" pitchFamily="34" charset="-120"/>
              </a:rPr>
              <a:t>1.5 מ'</a:t>
            </a:r>
            <a:endParaRPr lang="en-US" sz="1067" dirty="0"/>
          </a:p>
        </p:txBody>
      </p:sp>
      <p:sp>
        <p:nvSpPr>
          <p:cNvPr id="77" name="Shape 75"/>
          <p:cNvSpPr/>
          <p:nvPr/>
        </p:nvSpPr>
        <p:spPr>
          <a:xfrm>
            <a:off x="5730240" y="1036320"/>
            <a:ext cx="6217920" cy="5669280"/>
          </a:xfrm>
          <a:prstGeom prst="rect">
            <a:avLst/>
          </a:prstGeom>
          <a:solidFill>
            <a:srgbClr val="EAF2FB"/>
          </a:solidFill>
          <a:ln w="12700">
            <a:solidFill>
              <a:srgbClr val="1A3A5C"/>
            </a:solidFill>
            <a:prstDash val="solid"/>
          </a:ln>
          <a:effectLst>
            <a:outerShdw blurRad="63500" dist="25400" dir="8100000" algn="bl" rotWithShape="0">
              <a:srgbClr val="000000">
                <a:alpha val="12000"/>
              </a:srgbClr>
            </a:outerShdw>
          </a:effectLst>
        </p:spPr>
        <p:txBody>
          <a:bodyPr/>
          <a:lstStyle/>
          <a:p>
            <a:endParaRPr lang="he-IL" sz="2400"/>
          </a:p>
        </p:txBody>
      </p:sp>
      <p:sp>
        <p:nvSpPr>
          <p:cNvPr id="78" name="Shape 76"/>
          <p:cNvSpPr/>
          <p:nvPr/>
        </p:nvSpPr>
        <p:spPr>
          <a:xfrm>
            <a:off x="5730240" y="1036320"/>
            <a:ext cx="6217920" cy="512064"/>
          </a:xfrm>
          <a:prstGeom prst="rect">
            <a:avLst/>
          </a:prstGeom>
          <a:solidFill>
            <a:srgbClr val="1A3A5C"/>
          </a:solidFill>
          <a:ln w="12700">
            <a:solidFill>
              <a:srgbClr val="1A3A5C"/>
            </a:solidFill>
            <a:prstDash val="solid"/>
          </a:ln>
        </p:spPr>
        <p:txBody>
          <a:bodyPr/>
          <a:lstStyle/>
          <a:p>
            <a:endParaRPr lang="he-IL" sz="2400"/>
          </a:p>
        </p:txBody>
      </p:sp>
      <p:sp>
        <p:nvSpPr>
          <p:cNvPr id="79" name="Text 77"/>
          <p:cNvSpPr/>
          <p:nvPr/>
        </p:nvSpPr>
        <p:spPr>
          <a:xfrm>
            <a:off x="5852160" y="1060704"/>
            <a:ext cx="5974080" cy="463296"/>
          </a:xfrm>
          <a:prstGeom prst="rect">
            <a:avLst/>
          </a:prstGeom>
          <a:noFill/>
          <a:ln/>
        </p:spPr>
        <p:txBody>
          <a:bodyPr wrap="square" rtlCol="0" anchor="ctr"/>
          <a:lstStyle/>
          <a:p>
            <a:r>
              <a:rPr lang="he-IL" altLang="en-US" sz="1733" b="1" dirty="0">
                <a:solidFill>
                  <a:srgbClr val="FFFFFF"/>
                </a:solidFill>
                <a:latin typeface="Arial Black" pitchFamily="34" charset="0"/>
                <a:ea typeface="Arial Black" pitchFamily="34" charset="-122"/>
                <a:cs typeface="Arial Black" pitchFamily="34" charset="-120"/>
              </a:rPr>
              <a:t>פרמטרי הבינוי – מסמך המדיניות</a:t>
            </a:r>
            <a:endParaRPr lang="he-IL" sz="1733" dirty="0"/>
          </a:p>
        </p:txBody>
      </p:sp>
      <p:sp>
        <p:nvSpPr>
          <p:cNvPr id="80" name="Shape 78"/>
          <p:cNvSpPr/>
          <p:nvPr/>
        </p:nvSpPr>
        <p:spPr>
          <a:xfrm>
            <a:off x="5827775" y="1753697"/>
            <a:ext cx="5998464" cy="365760"/>
          </a:xfrm>
          <a:prstGeom prst="rect">
            <a:avLst/>
          </a:prstGeom>
          <a:solidFill>
            <a:srgbClr val="1A3A5C"/>
          </a:solidFill>
          <a:ln w="12700">
            <a:solidFill>
              <a:srgbClr val="1A3A5C"/>
            </a:solidFill>
            <a:prstDash val="solid"/>
          </a:ln>
        </p:spPr>
        <p:txBody>
          <a:bodyPr/>
          <a:lstStyle/>
          <a:p>
            <a:endParaRPr lang="he-IL" sz="2400"/>
          </a:p>
        </p:txBody>
      </p:sp>
      <p:sp>
        <p:nvSpPr>
          <p:cNvPr id="81" name="Text 79"/>
          <p:cNvSpPr/>
          <p:nvPr/>
        </p:nvSpPr>
        <p:spPr>
          <a:xfrm>
            <a:off x="5876543" y="1765889"/>
            <a:ext cx="5913120" cy="341376"/>
          </a:xfrm>
          <a:prstGeom prst="rect">
            <a:avLst/>
          </a:prstGeom>
          <a:noFill/>
          <a:ln/>
        </p:spPr>
        <p:txBody>
          <a:bodyPr wrap="square" rtlCol="0" anchor="ctr"/>
          <a:lstStyle/>
          <a:p>
            <a:r>
              <a:rPr lang="he-IL" altLang="en-US" sz="1600" b="1" dirty="0">
                <a:solidFill>
                  <a:srgbClr val="FFFFFF"/>
                </a:solidFill>
                <a:latin typeface="Arial Black" pitchFamily="34" charset="0"/>
                <a:ea typeface="Arial Black" pitchFamily="34" charset="-122"/>
                <a:cs typeface="Arial Black" pitchFamily="34" charset="-120"/>
              </a:rPr>
              <a:t>🏢  גובה מקסימלי</a:t>
            </a:r>
            <a:endParaRPr lang="he-IL" sz="1600" dirty="0"/>
          </a:p>
        </p:txBody>
      </p:sp>
      <p:sp>
        <p:nvSpPr>
          <p:cNvPr id="82" name="Text 80"/>
          <p:cNvSpPr/>
          <p:nvPr/>
        </p:nvSpPr>
        <p:spPr>
          <a:xfrm>
            <a:off x="5900927" y="2351105"/>
            <a:ext cx="5852160" cy="353568"/>
          </a:xfrm>
          <a:prstGeom prst="rect">
            <a:avLst/>
          </a:prstGeom>
          <a:noFill/>
          <a:ln/>
        </p:spPr>
        <p:txBody>
          <a:bodyPr wrap="square" rtlCol="0" anchor="ctr"/>
          <a:lstStyle/>
          <a:p>
            <a:r>
              <a:rPr lang="he-IL" altLang="en-US" sz="1467" dirty="0">
                <a:solidFill>
                  <a:srgbClr val="1A1A2E"/>
                </a:solidFill>
                <a:latin typeface="Calibri" pitchFamily="34" charset="0"/>
                <a:ea typeface="Calibri" pitchFamily="34" charset="-122"/>
                <a:cs typeface="Calibri" pitchFamily="34" charset="-120"/>
              </a:rPr>
              <a:t>◆  קרקע + 8 טיפוסיות + 1 בנסיגה = 10 קומות</a:t>
            </a:r>
            <a:endParaRPr lang="he-IL" sz="1467" dirty="0"/>
          </a:p>
        </p:txBody>
      </p:sp>
      <p:sp>
        <p:nvSpPr>
          <p:cNvPr id="85" name="Shape 83"/>
          <p:cNvSpPr/>
          <p:nvPr/>
        </p:nvSpPr>
        <p:spPr>
          <a:xfrm>
            <a:off x="5827775" y="3009473"/>
            <a:ext cx="5998464" cy="365760"/>
          </a:xfrm>
          <a:prstGeom prst="rect">
            <a:avLst/>
          </a:prstGeom>
          <a:solidFill>
            <a:srgbClr val="1E6091"/>
          </a:solidFill>
          <a:ln w="12700">
            <a:solidFill>
              <a:srgbClr val="1E6091"/>
            </a:solidFill>
            <a:prstDash val="solid"/>
          </a:ln>
        </p:spPr>
        <p:txBody>
          <a:bodyPr/>
          <a:lstStyle/>
          <a:p>
            <a:endParaRPr lang="he-IL" sz="2400"/>
          </a:p>
        </p:txBody>
      </p:sp>
      <p:sp>
        <p:nvSpPr>
          <p:cNvPr id="86" name="Text 84"/>
          <p:cNvSpPr/>
          <p:nvPr/>
        </p:nvSpPr>
        <p:spPr>
          <a:xfrm>
            <a:off x="5876543" y="3021665"/>
            <a:ext cx="5913120" cy="341376"/>
          </a:xfrm>
          <a:prstGeom prst="rect">
            <a:avLst/>
          </a:prstGeom>
          <a:noFill/>
          <a:ln/>
        </p:spPr>
        <p:txBody>
          <a:bodyPr wrap="square" rtlCol="0" anchor="ctr"/>
          <a:lstStyle/>
          <a:p>
            <a:r>
              <a:rPr lang="he-IL" altLang="en-US" sz="1600" b="1" dirty="0">
                <a:solidFill>
                  <a:srgbClr val="FFFFFF"/>
                </a:solidFill>
                <a:latin typeface="Arial Black" pitchFamily="34" charset="0"/>
                <a:ea typeface="Arial Black" pitchFamily="34" charset="-122"/>
                <a:cs typeface="Arial Black" pitchFamily="34" charset="-120"/>
              </a:rPr>
              <a:t>📏  קווי בניין</a:t>
            </a:r>
            <a:endParaRPr lang="he-IL" sz="1600" dirty="0"/>
          </a:p>
        </p:txBody>
      </p:sp>
      <p:sp>
        <p:nvSpPr>
          <p:cNvPr id="87" name="Text 85"/>
          <p:cNvSpPr/>
          <p:nvPr/>
        </p:nvSpPr>
        <p:spPr>
          <a:xfrm>
            <a:off x="5913119" y="3619073"/>
            <a:ext cx="5852160" cy="353568"/>
          </a:xfrm>
          <a:prstGeom prst="rect">
            <a:avLst/>
          </a:prstGeom>
          <a:noFill/>
          <a:ln/>
        </p:spPr>
        <p:txBody>
          <a:bodyPr wrap="square" rtlCol="0" anchor="ctr"/>
          <a:lstStyle/>
          <a:p>
            <a:r>
              <a:rPr lang="he-IL" altLang="en-US" sz="1467" dirty="0">
                <a:solidFill>
                  <a:srgbClr val="1A1A2E"/>
                </a:solidFill>
                <a:latin typeface="Calibri" pitchFamily="34" charset="0"/>
                <a:ea typeface="Calibri" pitchFamily="34" charset="-122"/>
                <a:cs typeface="Calibri" pitchFamily="34" charset="-120"/>
              </a:rPr>
              <a:t>◆  קדמי (כולל מרפסות): 4 מ'</a:t>
            </a:r>
            <a:endParaRPr lang="he-IL" sz="1467" dirty="0"/>
          </a:p>
        </p:txBody>
      </p:sp>
      <p:sp>
        <p:nvSpPr>
          <p:cNvPr id="88" name="Text 86"/>
          <p:cNvSpPr/>
          <p:nvPr/>
        </p:nvSpPr>
        <p:spPr>
          <a:xfrm>
            <a:off x="5913119" y="3972641"/>
            <a:ext cx="5852160" cy="353568"/>
          </a:xfrm>
          <a:prstGeom prst="rect">
            <a:avLst/>
          </a:prstGeom>
          <a:noFill/>
          <a:ln/>
        </p:spPr>
        <p:txBody>
          <a:bodyPr wrap="square" rtlCol="0" anchor="ctr"/>
          <a:lstStyle/>
          <a:p>
            <a:r>
              <a:rPr lang="he-IL" altLang="en-US" sz="1467" dirty="0">
                <a:solidFill>
                  <a:srgbClr val="1A1A2E"/>
                </a:solidFill>
                <a:latin typeface="Calibri" pitchFamily="34" charset="0"/>
                <a:ea typeface="Calibri" pitchFamily="34" charset="-122"/>
                <a:cs typeface="Calibri" pitchFamily="34" charset="-120"/>
              </a:rPr>
              <a:t>◆  אחורי (כולל מרפסות): 4 מ'</a:t>
            </a:r>
            <a:endParaRPr lang="he-IL" sz="1467" dirty="0"/>
          </a:p>
        </p:txBody>
      </p:sp>
      <p:sp>
        <p:nvSpPr>
          <p:cNvPr id="89" name="Text 87"/>
          <p:cNvSpPr/>
          <p:nvPr/>
        </p:nvSpPr>
        <p:spPr>
          <a:xfrm>
            <a:off x="5913119" y="4326209"/>
            <a:ext cx="5852160" cy="353568"/>
          </a:xfrm>
          <a:prstGeom prst="rect">
            <a:avLst/>
          </a:prstGeom>
          <a:noFill/>
          <a:ln/>
        </p:spPr>
        <p:txBody>
          <a:bodyPr wrap="square" rtlCol="0" anchor="ctr"/>
          <a:lstStyle/>
          <a:p>
            <a:r>
              <a:rPr lang="he-IL" altLang="en-US" sz="1467" dirty="0">
                <a:solidFill>
                  <a:srgbClr val="1A1A2E"/>
                </a:solidFill>
                <a:latin typeface="Calibri" pitchFamily="34" charset="0"/>
                <a:ea typeface="Calibri" pitchFamily="34" charset="-122"/>
                <a:cs typeface="Calibri" pitchFamily="34" charset="-120"/>
              </a:rPr>
              <a:t>◆  צידי (כולל מרפסות + מסתורי כביסה): 3 מ'</a:t>
            </a:r>
            <a:endParaRPr lang="he-IL" sz="1467" dirty="0"/>
          </a:p>
        </p:txBody>
      </p:sp>
      <p:sp>
        <p:nvSpPr>
          <p:cNvPr id="90" name="Shape 88"/>
          <p:cNvSpPr/>
          <p:nvPr/>
        </p:nvSpPr>
        <p:spPr>
          <a:xfrm>
            <a:off x="5827773" y="4957755"/>
            <a:ext cx="5998464" cy="365760"/>
          </a:xfrm>
          <a:prstGeom prst="rect">
            <a:avLst/>
          </a:prstGeom>
          <a:solidFill>
            <a:srgbClr val="0D9488"/>
          </a:solidFill>
          <a:ln w="12700">
            <a:solidFill>
              <a:srgbClr val="0D9488"/>
            </a:solidFill>
            <a:prstDash val="solid"/>
          </a:ln>
        </p:spPr>
        <p:txBody>
          <a:bodyPr/>
          <a:lstStyle/>
          <a:p>
            <a:endParaRPr lang="he-IL" sz="2400"/>
          </a:p>
        </p:txBody>
      </p:sp>
      <p:sp>
        <p:nvSpPr>
          <p:cNvPr id="91" name="Text 89"/>
          <p:cNvSpPr/>
          <p:nvPr/>
        </p:nvSpPr>
        <p:spPr>
          <a:xfrm>
            <a:off x="5876541" y="4969947"/>
            <a:ext cx="5913120" cy="341376"/>
          </a:xfrm>
          <a:prstGeom prst="rect">
            <a:avLst/>
          </a:prstGeom>
          <a:noFill/>
          <a:ln/>
        </p:spPr>
        <p:txBody>
          <a:bodyPr wrap="square" rtlCol="0" anchor="ctr"/>
          <a:lstStyle/>
          <a:p>
            <a:r>
              <a:rPr lang="he-IL" altLang="en-US" sz="1600" b="1" dirty="0">
                <a:solidFill>
                  <a:srgbClr val="FFFFFF"/>
                </a:solidFill>
                <a:latin typeface="Arial Black" pitchFamily="34" charset="0"/>
                <a:ea typeface="Arial Black" pitchFamily="34" charset="-122"/>
                <a:cs typeface="Arial Black" pitchFamily="34" charset="-120"/>
              </a:rPr>
              <a:t>↩  נסיגות חובה</a:t>
            </a:r>
            <a:endParaRPr lang="he-IL" sz="1600" dirty="0"/>
          </a:p>
        </p:txBody>
      </p:sp>
      <p:sp>
        <p:nvSpPr>
          <p:cNvPr id="92" name="Text 90"/>
          <p:cNvSpPr/>
          <p:nvPr/>
        </p:nvSpPr>
        <p:spPr>
          <a:xfrm>
            <a:off x="5937503" y="5485668"/>
            <a:ext cx="5852160" cy="353568"/>
          </a:xfrm>
          <a:prstGeom prst="rect">
            <a:avLst/>
          </a:prstGeom>
          <a:noFill/>
          <a:ln/>
        </p:spPr>
        <p:txBody>
          <a:bodyPr wrap="square" rtlCol="0" anchor="ctr"/>
          <a:lstStyle/>
          <a:p>
            <a:r>
              <a:rPr lang="he-IL" altLang="en-US" sz="1467" dirty="0">
                <a:solidFill>
                  <a:srgbClr val="1A1A2E"/>
                </a:solidFill>
                <a:latin typeface="Calibri" pitchFamily="34" charset="0"/>
                <a:ea typeface="Calibri" pitchFamily="34" charset="-122"/>
                <a:cs typeface="Calibri" pitchFamily="34" charset="-120"/>
              </a:rPr>
              <a:t>◆  קומת קרקע: 1 מ' מקו הקומות הטיפוסיות</a:t>
            </a:r>
            <a:endParaRPr lang="he-IL" sz="1467" dirty="0"/>
          </a:p>
        </p:txBody>
      </p:sp>
      <p:sp>
        <p:nvSpPr>
          <p:cNvPr id="93" name="Text 91"/>
          <p:cNvSpPr/>
          <p:nvPr/>
        </p:nvSpPr>
        <p:spPr>
          <a:xfrm>
            <a:off x="5937503" y="5941649"/>
            <a:ext cx="5852160" cy="353568"/>
          </a:xfrm>
          <a:prstGeom prst="rect">
            <a:avLst/>
          </a:prstGeom>
          <a:noFill/>
          <a:ln/>
        </p:spPr>
        <p:txBody>
          <a:bodyPr wrap="square" rtlCol="0" anchor="ctr"/>
          <a:lstStyle/>
          <a:p>
            <a:r>
              <a:rPr lang="he-IL" altLang="en-US" sz="1467" dirty="0">
                <a:solidFill>
                  <a:srgbClr val="1A1A2E"/>
                </a:solidFill>
                <a:latin typeface="Calibri" pitchFamily="34" charset="0"/>
                <a:ea typeface="Calibri" pitchFamily="34" charset="-122"/>
                <a:cs typeface="Calibri" pitchFamily="34" charset="-120"/>
              </a:rPr>
              <a:t>◆  קומה עליונה: 1.5 מ' מקו הטיפוסיות</a:t>
            </a:r>
            <a:endParaRPr lang="he-IL" sz="1467" dirty="0"/>
          </a:p>
        </p:txBody>
      </p:sp>
      <p:sp>
        <p:nvSpPr>
          <p:cNvPr id="97" name="Shape 95"/>
          <p:cNvSpPr/>
          <p:nvPr/>
        </p:nvSpPr>
        <p:spPr>
          <a:xfrm>
            <a:off x="243840" y="6278880"/>
            <a:ext cx="5364480" cy="487680"/>
          </a:xfrm>
          <a:prstGeom prst="rect">
            <a:avLst/>
          </a:prstGeom>
          <a:solidFill>
            <a:srgbClr val="EAF2FB"/>
          </a:solidFill>
          <a:ln w="12700">
            <a:solidFill>
              <a:srgbClr val="E2E8F0"/>
            </a:solidFill>
            <a:prstDash val="solid"/>
          </a:ln>
        </p:spPr>
        <p:txBody>
          <a:bodyPr/>
          <a:lstStyle/>
          <a:p>
            <a:endParaRPr lang="he-IL" sz="2400"/>
          </a:p>
        </p:txBody>
      </p:sp>
      <p:sp>
        <p:nvSpPr>
          <p:cNvPr id="98" name="Shape 96"/>
          <p:cNvSpPr/>
          <p:nvPr/>
        </p:nvSpPr>
        <p:spPr>
          <a:xfrm>
            <a:off x="304800" y="6364224"/>
            <a:ext cx="195072" cy="195072"/>
          </a:xfrm>
          <a:prstGeom prst="rect">
            <a:avLst/>
          </a:prstGeom>
          <a:solidFill>
            <a:srgbClr val="BDD7EE"/>
          </a:solidFill>
          <a:ln w="12700">
            <a:solidFill>
              <a:srgbClr val="BDD7EE"/>
            </a:solidFill>
            <a:prstDash val="solid"/>
          </a:ln>
        </p:spPr>
        <p:txBody>
          <a:bodyPr/>
          <a:lstStyle/>
          <a:p>
            <a:endParaRPr lang="he-IL" sz="2400"/>
          </a:p>
        </p:txBody>
      </p:sp>
      <p:sp>
        <p:nvSpPr>
          <p:cNvPr id="99" name="Text 97"/>
          <p:cNvSpPr/>
          <p:nvPr/>
        </p:nvSpPr>
        <p:spPr>
          <a:xfrm>
            <a:off x="524256" y="6339840"/>
            <a:ext cx="1036320" cy="268224"/>
          </a:xfrm>
          <a:prstGeom prst="rect">
            <a:avLst/>
          </a:prstGeom>
          <a:noFill/>
          <a:ln/>
        </p:spPr>
        <p:txBody>
          <a:bodyPr wrap="square" rtlCol="0" anchor="ctr"/>
          <a:lstStyle/>
          <a:p>
            <a:r>
              <a:rPr lang="en-US" sz="1133" dirty="0">
                <a:solidFill>
                  <a:srgbClr val="1A1A2E"/>
                </a:solidFill>
                <a:latin typeface="Calibri" pitchFamily="34" charset="0"/>
                <a:ea typeface="Calibri" pitchFamily="34" charset="-122"/>
                <a:cs typeface="Calibri" pitchFamily="34" charset="-120"/>
              </a:rPr>
              <a:t>קומה טיפוסית</a:t>
            </a:r>
            <a:endParaRPr lang="en-US" sz="1133" dirty="0"/>
          </a:p>
        </p:txBody>
      </p:sp>
      <p:sp>
        <p:nvSpPr>
          <p:cNvPr id="100" name="Shape 98"/>
          <p:cNvSpPr/>
          <p:nvPr/>
        </p:nvSpPr>
        <p:spPr>
          <a:xfrm>
            <a:off x="1621536" y="6364224"/>
            <a:ext cx="195072" cy="195072"/>
          </a:xfrm>
          <a:prstGeom prst="rect">
            <a:avLst/>
          </a:prstGeom>
          <a:solidFill>
            <a:srgbClr val="FCE4D6"/>
          </a:solidFill>
          <a:ln w="12700">
            <a:solidFill>
              <a:srgbClr val="FCE4D6"/>
            </a:solidFill>
            <a:prstDash val="solid"/>
          </a:ln>
        </p:spPr>
        <p:txBody>
          <a:bodyPr/>
          <a:lstStyle/>
          <a:p>
            <a:endParaRPr lang="he-IL" sz="2400"/>
          </a:p>
        </p:txBody>
      </p:sp>
      <p:sp>
        <p:nvSpPr>
          <p:cNvPr id="101" name="Text 99"/>
          <p:cNvSpPr/>
          <p:nvPr/>
        </p:nvSpPr>
        <p:spPr>
          <a:xfrm>
            <a:off x="1840992" y="6339840"/>
            <a:ext cx="1036320" cy="268224"/>
          </a:xfrm>
          <a:prstGeom prst="rect">
            <a:avLst/>
          </a:prstGeom>
          <a:noFill/>
          <a:ln/>
        </p:spPr>
        <p:txBody>
          <a:bodyPr wrap="square" rtlCol="0" anchor="ctr"/>
          <a:lstStyle/>
          <a:p>
            <a:r>
              <a:rPr lang="en-US" sz="1133" dirty="0">
                <a:solidFill>
                  <a:srgbClr val="1A1A2E"/>
                </a:solidFill>
                <a:latin typeface="Calibri" pitchFamily="34" charset="0"/>
                <a:ea typeface="Calibri" pitchFamily="34" charset="-122"/>
                <a:cs typeface="Calibri" pitchFamily="34" charset="-120"/>
              </a:rPr>
              <a:t>קומה בנסיגה עליונה</a:t>
            </a:r>
            <a:endParaRPr lang="en-US" sz="1133" dirty="0"/>
          </a:p>
        </p:txBody>
      </p:sp>
      <p:sp>
        <p:nvSpPr>
          <p:cNvPr id="102" name="Shape 100"/>
          <p:cNvSpPr/>
          <p:nvPr/>
        </p:nvSpPr>
        <p:spPr>
          <a:xfrm>
            <a:off x="2938272" y="6364224"/>
            <a:ext cx="195072" cy="195072"/>
          </a:xfrm>
          <a:prstGeom prst="rect">
            <a:avLst/>
          </a:prstGeom>
          <a:solidFill>
            <a:srgbClr val="A9D18E"/>
          </a:solidFill>
          <a:ln w="12700">
            <a:solidFill>
              <a:srgbClr val="A9D18E"/>
            </a:solidFill>
            <a:prstDash val="solid"/>
          </a:ln>
        </p:spPr>
        <p:txBody>
          <a:bodyPr/>
          <a:lstStyle/>
          <a:p>
            <a:endParaRPr lang="he-IL" sz="2400"/>
          </a:p>
        </p:txBody>
      </p:sp>
      <p:sp>
        <p:nvSpPr>
          <p:cNvPr id="103" name="Text 101"/>
          <p:cNvSpPr/>
          <p:nvPr/>
        </p:nvSpPr>
        <p:spPr>
          <a:xfrm>
            <a:off x="3157728" y="6339840"/>
            <a:ext cx="1036320" cy="268224"/>
          </a:xfrm>
          <a:prstGeom prst="rect">
            <a:avLst/>
          </a:prstGeom>
          <a:noFill/>
          <a:ln/>
        </p:spPr>
        <p:txBody>
          <a:bodyPr wrap="square" rtlCol="0" anchor="ctr"/>
          <a:lstStyle/>
          <a:p>
            <a:r>
              <a:rPr lang="en-US" sz="1133" dirty="0">
                <a:solidFill>
                  <a:srgbClr val="1A1A2E"/>
                </a:solidFill>
                <a:latin typeface="Calibri" pitchFamily="34" charset="0"/>
                <a:ea typeface="Calibri" pitchFamily="34" charset="-122"/>
                <a:cs typeface="Calibri" pitchFamily="34" charset="-120"/>
              </a:rPr>
              <a:t>קומת קרקע</a:t>
            </a:r>
            <a:endParaRPr lang="en-US" sz="1133" dirty="0"/>
          </a:p>
        </p:txBody>
      </p:sp>
      <p:sp>
        <p:nvSpPr>
          <p:cNvPr id="104" name="Shape 102"/>
          <p:cNvSpPr/>
          <p:nvPr/>
        </p:nvSpPr>
        <p:spPr>
          <a:xfrm>
            <a:off x="4255008" y="6364224"/>
            <a:ext cx="195072" cy="195072"/>
          </a:xfrm>
          <a:prstGeom prst="rect">
            <a:avLst/>
          </a:prstGeom>
          <a:solidFill>
            <a:srgbClr val="70AD47"/>
          </a:solidFill>
          <a:ln w="12700">
            <a:solidFill>
              <a:srgbClr val="70AD47"/>
            </a:solidFill>
            <a:prstDash val="solid"/>
          </a:ln>
        </p:spPr>
        <p:txBody>
          <a:bodyPr/>
          <a:lstStyle/>
          <a:p>
            <a:endParaRPr lang="he-IL" sz="2400"/>
          </a:p>
        </p:txBody>
      </p:sp>
      <p:sp>
        <p:nvSpPr>
          <p:cNvPr id="105" name="Text 103"/>
          <p:cNvSpPr/>
          <p:nvPr/>
        </p:nvSpPr>
        <p:spPr>
          <a:xfrm>
            <a:off x="4474464" y="6339840"/>
            <a:ext cx="1036320" cy="268224"/>
          </a:xfrm>
          <a:prstGeom prst="rect">
            <a:avLst/>
          </a:prstGeom>
          <a:noFill/>
          <a:ln/>
        </p:spPr>
        <p:txBody>
          <a:bodyPr wrap="square" rtlCol="0" anchor="ctr"/>
          <a:lstStyle/>
          <a:p>
            <a:r>
              <a:rPr lang="en-US" sz="1133" dirty="0">
                <a:solidFill>
                  <a:srgbClr val="1A1A2E"/>
                </a:solidFill>
                <a:latin typeface="Calibri" pitchFamily="34" charset="0"/>
                <a:ea typeface="Calibri" pitchFamily="34" charset="-122"/>
                <a:cs typeface="Calibri" pitchFamily="34" charset="-120"/>
              </a:rPr>
              <a:t>מרפסות</a:t>
            </a:r>
            <a:endParaRPr lang="en-US" sz="1133" dirty="0"/>
          </a:p>
        </p:txBody>
      </p:sp>
      <p:sp>
        <p:nvSpPr>
          <p:cNvPr id="107" name="Shape 51">
            <a:extLst>
              <a:ext uri="{FF2B5EF4-FFF2-40B4-BE49-F238E27FC236}">
                <a16:creationId xmlns:a16="http://schemas.microsoft.com/office/drawing/2014/main" id="{A7D8A81E-FB7B-4F54-EB21-14C49A2FA9AC}"/>
              </a:ext>
            </a:extLst>
          </p:cNvPr>
          <p:cNvSpPr/>
          <p:nvPr/>
        </p:nvSpPr>
        <p:spPr>
          <a:xfrm>
            <a:off x="1219200" y="1432337"/>
            <a:ext cx="4145280" cy="353568"/>
          </a:xfrm>
          <a:prstGeom prst="rect">
            <a:avLst/>
          </a:prstGeom>
          <a:solidFill>
            <a:srgbClr val="BDD7EE"/>
          </a:solidFill>
          <a:ln w="12700">
            <a:solidFill>
              <a:srgbClr val="8FAADC"/>
            </a:solidFill>
            <a:prstDash val="solid"/>
          </a:ln>
        </p:spPr>
        <p:txBody>
          <a:bodyPr/>
          <a:lstStyle/>
          <a:p>
            <a:endParaRPr lang="he-IL" sz="2400"/>
          </a:p>
        </p:txBody>
      </p:sp>
      <p:sp>
        <p:nvSpPr>
          <p:cNvPr id="109" name="Shape 52">
            <a:extLst>
              <a:ext uri="{FF2B5EF4-FFF2-40B4-BE49-F238E27FC236}">
                <a16:creationId xmlns:a16="http://schemas.microsoft.com/office/drawing/2014/main" id="{F41A71C1-8C5A-A9EE-0EF9-C140B19F4ACF}"/>
              </a:ext>
            </a:extLst>
          </p:cNvPr>
          <p:cNvSpPr/>
          <p:nvPr/>
        </p:nvSpPr>
        <p:spPr>
          <a:xfrm>
            <a:off x="1365504" y="1481106"/>
            <a:ext cx="512064" cy="241889"/>
          </a:xfrm>
          <a:prstGeom prst="rect">
            <a:avLst/>
          </a:prstGeom>
          <a:solidFill>
            <a:srgbClr val="70AD47">
              <a:alpha val="70000"/>
            </a:srgbClr>
          </a:solidFill>
          <a:ln w="12700">
            <a:solidFill>
              <a:srgbClr val="70AD47"/>
            </a:solidFill>
            <a:prstDash val="solid"/>
          </a:ln>
        </p:spPr>
        <p:txBody>
          <a:bodyPr/>
          <a:lstStyle/>
          <a:p>
            <a:endParaRPr lang="he-IL" sz="2400" dirty="0"/>
          </a:p>
        </p:txBody>
      </p:sp>
      <p:sp>
        <p:nvSpPr>
          <p:cNvPr id="111" name="Shape 53">
            <a:extLst>
              <a:ext uri="{FF2B5EF4-FFF2-40B4-BE49-F238E27FC236}">
                <a16:creationId xmlns:a16="http://schemas.microsoft.com/office/drawing/2014/main" id="{F83AA951-44D5-BC7D-CE38-021C13DFFD70}"/>
              </a:ext>
            </a:extLst>
          </p:cNvPr>
          <p:cNvSpPr/>
          <p:nvPr/>
        </p:nvSpPr>
        <p:spPr>
          <a:xfrm>
            <a:off x="4706112" y="1481106"/>
            <a:ext cx="512064" cy="241889"/>
          </a:xfrm>
          <a:prstGeom prst="rect">
            <a:avLst/>
          </a:prstGeom>
          <a:solidFill>
            <a:srgbClr val="70AD47">
              <a:alpha val="70000"/>
            </a:srgbClr>
          </a:solidFill>
          <a:ln w="12700">
            <a:solidFill>
              <a:srgbClr val="70AD47"/>
            </a:solidFill>
            <a:prstDash val="solid"/>
          </a:ln>
        </p:spPr>
        <p:txBody>
          <a:bodyPr/>
          <a:lstStyle/>
          <a:p>
            <a:endParaRPr lang="he-IL" sz="2400"/>
          </a:p>
        </p:txBody>
      </p:sp>
      <p:sp>
        <p:nvSpPr>
          <p:cNvPr id="113" name="Shape 54">
            <a:extLst>
              <a:ext uri="{FF2B5EF4-FFF2-40B4-BE49-F238E27FC236}">
                <a16:creationId xmlns:a16="http://schemas.microsoft.com/office/drawing/2014/main" id="{B0352269-0BF3-BB2C-FFEE-F8E15CB81F61}"/>
              </a:ext>
            </a:extLst>
          </p:cNvPr>
          <p:cNvSpPr/>
          <p:nvPr/>
        </p:nvSpPr>
        <p:spPr>
          <a:xfrm>
            <a:off x="2011680" y="1493298"/>
            <a:ext cx="536448" cy="241889"/>
          </a:xfrm>
          <a:prstGeom prst="rect">
            <a:avLst/>
          </a:prstGeom>
          <a:solidFill>
            <a:srgbClr val="DEEAF1"/>
          </a:solidFill>
          <a:ln w="12700">
            <a:solidFill>
              <a:srgbClr val="8FAADC"/>
            </a:solidFill>
            <a:prstDash val="solid"/>
          </a:ln>
        </p:spPr>
        <p:txBody>
          <a:bodyPr/>
          <a:lstStyle/>
          <a:p>
            <a:endParaRPr lang="he-IL" sz="2400"/>
          </a:p>
        </p:txBody>
      </p:sp>
      <p:sp>
        <p:nvSpPr>
          <p:cNvPr id="115" name="Shape 55">
            <a:extLst>
              <a:ext uri="{FF2B5EF4-FFF2-40B4-BE49-F238E27FC236}">
                <a16:creationId xmlns:a16="http://schemas.microsoft.com/office/drawing/2014/main" id="{E7C0632C-A089-8DE6-7F0A-28302500904D}"/>
              </a:ext>
            </a:extLst>
          </p:cNvPr>
          <p:cNvSpPr/>
          <p:nvPr/>
        </p:nvSpPr>
        <p:spPr>
          <a:xfrm>
            <a:off x="2938272" y="1493298"/>
            <a:ext cx="536448" cy="241889"/>
          </a:xfrm>
          <a:prstGeom prst="rect">
            <a:avLst/>
          </a:prstGeom>
          <a:solidFill>
            <a:srgbClr val="DEEAF1"/>
          </a:solidFill>
          <a:ln w="12700">
            <a:solidFill>
              <a:srgbClr val="8FAADC"/>
            </a:solidFill>
            <a:prstDash val="solid"/>
          </a:ln>
        </p:spPr>
        <p:txBody>
          <a:bodyPr/>
          <a:lstStyle/>
          <a:p>
            <a:endParaRPr lang="he-IL" sz="2400"/>
          </a:p>
        </p:txBody>
      </p:sp>
      <p:sp>
        <p:nvSpPr>
          <p:cNvPr id="117" name="Shape 56">
            <a:extLst>
              <a:ext uri="{FF2B5EF4-FFF2-40B4-BE49-F238E27FC236}">
                <a16:creationId xmlns:a16="http://schemas.microsoft.com/office/drawing/2014/main" id="{558F9CA9-CD68-DD07-300B-DC2E7FA9A73D}"/>
              </a:ext>
            </a:extLst>
          </p:cNvPr>
          <p:cNvSpPr/>
          <p:nvPr/>
        </p:nvSpPr>
        <p:spPr>
          <a:xfrm>
            <a:off x="3864864" y="1493298"/>
            <a:ext cx="536448" cy="241889"/>
          </a:xfrm>
          <a:prstGeom prst="rect">
            <a:avLst/>
          </a:prstGeom>
          <a:solidFill>
            <a:srgbClr val="DEEAF1"/>
          </a:solidFill>
          <a:ln w="12700">
            <a:solidFill>
              <a:srgbClr val="8FAADC"/>
            </a:solidFill>
            <a:prstDash val="solid"/>
          </a:ln>
        </p:spPr>
        <p:txBody>
          <a:bodyPr/>
          <a:lstStyle/>
          <a:p>
            <a:endParaRPr lang="he-IL" sz="2400"/>
          </a:p>
        </p:txBody>
      </p:sp>
      <p:sp>
        <p:nvSpPr>
          <p:cNvPr id="119" name="Text 57">
            <a:extLst>
              <a:ext uri="{FF2B5EF4-FFF2-40B4-BE49-F238E27FC236}">
                <a16:creationId xmlns:a16="http://schemas.microsoft.com/office/drawing/2014/main" id="{76EA647F-AEFF-DE28-3081-EB3E59BFEDCC}"/>
              </a:ext>
            </a:extLst>
          </p:cNvPr>
          <p:cNvSpPr/>
          <p:nvPr/>
        </p:nvSpPr>
        <p:spPr>
          <a:xfrm>
            <a:off x="1231392" y="1481105"/>
            <a:ext cx="670560" cy="292608"/>
          </a:xfrm>
          <a:prstGeom prst="rect">
            <a:avLst/>
          </a:prstGeom>
          <a:noFill/>
          <a:ln/>
        </p:spPr>
        <p:txBody>
          <a:bodyPr wrap="square" rtlCol="0" anchor="ctr"/>
          <a:lstStyle/>
          <a:p>
            <a:r>
              <a:rPr lang="en-US" sz="933" dirty="0">
                <a:solidFill>
                  <a:srgbClr val="1A3A5C"/>
                </a:solidFill>
                <a:latin typeface="Calibri" pitchFamily="34" charset="0"/>
                <a:ea typeface="Calibri" pitchFamily="34" charset="-122"/>
                <a:cs typeface="Calibri" pitchFamily="34" charset="-120"/>
              </a:rPr>
              <a:t> </a:t>
            </a:r>
            <a:r>
              <a:rPr lang="en-US" sz="933" dirty="0" err="1">
                <a:solidFill>
                  <a:srgbClr val="1A3A5C"/>
                </a:solidFill>
                <a:latin typeface="Calibri" pitchFamily="34" charset="0"/>
                <a:ea typeface="Calibri" pitchFamily="34" charset="-122"/>
                <a:cs typeface="Calibri" pitchFamily="34" charset="-120"/>
              </a:rPr>
              <a:t>קומה</a:t>
            </a:r>
            <a:r>
              <a:rPr lang="en-US" sz="933" dirty="0">
                <a:solidFill>
                  <a:srgbClr val="1A3A5C"/>
                </a:solidFill>
                <a:latin typeface="Calibri" pitchFamily="34" charset="0"/>
                <a:ea typeface="Calibri" pitchFamily="34" charset="-122"/>
                <a:cs typeface="Calibri" pitchFamily="34" charset="-120"/>
              </a:rPr>
              <a:t> 8</a:t>
            </a:r>
            <a:endParaRPr lang="en-US" sz="933"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a:extLst>
            <a:ext uri="{FF2B5EF4-FFF2-40B4-BE49-F238E27FC236}">
              <a16:creationId xmlns:a16="http://schemas.microsoft.com/office/drawing/2014/main" id="{0C4CC53C-8310-538B-497C-C5A66859A440}"/>
            </a:ext>
          </a:extLst>
        </p:cNvPr>
        <p:cNvGrpSpPr/>
        <p:nvPr/>
      </p:nvGrpSpPr>
      <p:grpSpPr>
        <a:xfrm>
          <a:off x="0" y="0"/>
          <a:ext cx="0" cy="0"/>
          <a:chOff x="0" y="0"/>
          <a:chExt cx="0" cy="0"/>
        </a:xfrm>
      </p:grpSpPr>
      <p:pic>
        <p:nvPicPr>
          <p:cNvPr id="5" name="גרפיקה 4">
            <a:extLst>
              <a:ext uri="{FF2B5EF4-FFF2-40B4-BE49-F238E27FC236}">
                <a16:creationId xmlns:a16="http://schemas.microsoft.com/office/drawing/2014/main" id="{F818022F-D823-354F-8952-DF6A26B4BB7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492969" y="63375"/>
            <a:ext cx="1608496" cy="1133922"/>
          </a:xfrm>
          <a:prstGeom prst="rect">
            <a:avLst/>
          </a:prstGeom>
        </p:spPr>
      </p:pic>
      <p:sp>
        <p:nvSpPr>
          <p:cNvPr id="6" name="מלבן 5">
            <a:extLst>
              <a:ext uri="{FF2B5EF4-FFF2-40B4-BE49-F238E27FC236}">
                <a16:creationId xmlns:a16="http://schemas.microsoft.com/office/drawing/2014/main" id="{F243BB33-ED7A-D407-A547-5E297335AE20}"/>
              </a:ext>
            </a:extLst>
          </p:cNvPr>
          <p:cNvSpPr/>
          <p:nvPr/>
        </p:nvSpPr>
        <p:spPr>
          <a:xfrm>
            <a:off x="4812645" y="795177"/>
            <a:ext cx="2566728" cy="523220"/>
          </a:xfrm>
          <a:prstGeom prst="rect">
            <a:avLst/>
          </a:prstGeom>
          <a:noFill/>
        </p:spPr>
        <p:txBody>
          <a:bodyPr wrap="none" lIns="91440" tIns="45720" rIns="91440" bIns="45720">
            <a:spAutoFit/>
          </a:bodyPr>
          <a:lstStyle/>
          <a:p>
            <a:pPr algn="ctr"/>
            <a:r>
              <a:rPr lang="he-IL" sz="2800" b="1" dirty="0">
                <a:ln w="0">
                  <a:solidFill>
                    <a:schemeClr val="accent1">
                      <a:lumMod val="75000"/>
                    </a:schemeClr>
                  </a:solidFill>
                </a:ln>
                <a:solidFill>
                  <a:schemeClr val="tx2">
                    <a:lumMod val="75000"/>
                    <a:lumOff val="25000"/>
                  </a:schemeClr>
                </a:solidFill>
                <a:effectLst>
                  <a:outerShdw blurRad="38100" dist="25400" dir="5400000" algn="ctr" rotWithShape="0">
                    <a:srgbClr val="6E747A">
                      <a:alpha val="43000"/>
                    </a:srgbClr>
                  </a:outerShdw>
                </a:effectLst>
              </a:rPr>
              <a:t>פרמטרים לתכנון</a:t>
            </a:r>
          </a:p>
        </p:txBody>
      </p:sp>
      <p:cxnSp>
        <p:nvCxnSpPr>
          <p:cNvPr id="7" name="מחבר ישר 6">
            <a:extLst>
              <a:ext uri="{FF2B5EF4-FFF2-40B4-BE49-F238E27FC236}">
                <a16:creationId xmlns:a16="http://schemas.microsoft.com/office/drawing/2014/main" id="{FD2BFF60-594A-48D9-6A82-7343B3881D97}"/>
              </a:ext>
            </a:extLst>
          </p:cNvPr>
          <p:cNvCxnSpPr>
            <a:cxnSpLocks/>
          </p:cNvCxnSpPr>
          <p:nvPr/>
        </p:nvCxnSpPr>
        <p:spPr>
          <a:xfrm flipH="1">
            <a:off x="534154" y="1318397"/>
            <a:ext cx="11199137" cy="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2" name="טבלה 1">
            <a:extLst>
              <a:ext uri="{FF2B5EF4-FFF2-40B4-BE49-F238E27FC236}">
                <a16:creationId xmlns:a16="http://schemas.microsoft.com/office/drawing/2014/main" id="{EB1A1143-6BE9-CFD7-CCB8-B4F50F57F245}"/>
              </a:ext>
            </a:extLst>
          </p:cNvPr>
          <p:cNvGraphicFramePr>
            <a:graphicFrameLocks noGrp="1"/>
          </p:cNvGraphicFramePr>
          <p:nvPr>
            <p:extLst>
              <p:ext uri="{D42A27DB-BD31-4B8C-83A1-F6EECF244321}">
                <p14:modId xmlns:p14="http://schemas.microsoft.com/office/powerpoint/2010/main" val="1264103560"/>
              </p:ext>
            </p:extLst>
          </p:nvPr>
        </p:nvGraphicFramePr>
        <p:xfrm>
          <a:off x="724908" y="2481172"/>
          <a:ext cx="11084961" cy="3362720"/>
        </p:xfrm>
        <a:graphic>
          <a:graphicData uri="http://schemas.openxmlformats.org/drawingml/2006/table">
            <a:tbl>
              <a:tblPr rtl="1" firstRow="1" bandRow="1">
                <a:tableStyleId>{5940675A-B579-460E-94D1-54222C63F5DA}</a:tableStyleId>
              </a:tblPr>
              <a:tblGrid>
                <a:gridCol w="4702267">
                  <a:extLst>
                    <a:ext uri="{9D8B030D-6E8A-4147-A177-3AD203B41FA5}">
                      <a16:colId xmlns:a16="http://schemas.microsoft.com/office/drawing/2014/main" val="2243127251"/>
                    </a:ext>
                  </a:extLst>
                </a:gridCol>
                <a:gridCol w="2308634">
                  <a:extLst>
                    <a:ext uri="{9D8B030D-6E8A-4147-A177-3AD203B41FA5}">
                      <a16:colId xmlns:a16="http://schemas.microsoft.com/office/drawing/2014/main" val="491829121"/>
                    </a:ext>
                  </a:extLst>
                </a:gridCol>
                <a:gridCol w="4074060">
                  <a:extLst>
                    <a:ext uri="{9D8B030D-6E8A-4147-A177-3AD203B41FA5}">
                      <a16:colId xmlns:a16="http://schemas.microsoft.com/office/drawing/2014/main" val="2808130210"/>
                    </a:ext>
                  </a:extLst>
                </a:gridCol>
              </a:tblGrid>
              <a:tr h="370840">
                <a:tc>
                  <a:txBody>
                    <a:bodyPr/>
                    <a:lstStyle/>
                    <a:p>
                      <a:pPr algn="ctr" rtl="1"/>
                      <a:r>
                        <a:rPr lang="he-IL" sz="1800" b="1" kern="1200" dirty="0">
                          <a:solidFill>
                            <a:schemeClr val="tx2">
                              <a:lumMod val="75000"/>
                              <a:lumOff val="25000"/>
                            </a:schemeClr>
                          </a:solidFill>
                          <a:effectLst>
                            <a:outerShdw blurRad="38100" dist="38100" dir="2700000" algn="tl">
                              <a:srgbClr val="000000">
                                <a:alpha val="43137"/>
                              </a:srgbClr>
                            </a:outerShdw>
                          </a:effectLst>
                          <a:latin typeface="+mn-lt"/>
                          <a:ea typeface="+mn-ea"/>
                          <a:cs typeface="+mn-cs"/>
                        </a:rPr>
                        <a:t>פרמטר תכנוני</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rtl="1"/>
                      <a:r>
                        <a:rPr lang="he-IL" sz="1800" b="1" kern="1200" dirty="0">
                          <a:solidFill>
                            <a:schemeClr val="tx2">
                              <a:lumMod val="75000"/>
                              <a:lumOff val="25000"/>
                            </a:schemeClr>
                          </a:solidFill>
                          <a:effectLst>
                            <a:outerShdw blurRad="38100" dist="38100" dir="2700000" algn="tl">
                              <a:srgbClr val="000000">
                                <a:alpha val="43137"/>
                              </a:srgbClr>
                            </a:outerShdw>
                          </a:effectLst>
                          <a:latin typeface="+mn-lt"/>
                          <a:ea typeface="+mn-ea"/>
                          <a:cs typeface="+mn-cs"/>
                        </a:rPr>
                        <a:t>תכנית רח/2000/</a:t>
                      </a:r>
                      <a:r>
                        <a:rPr lang="he-IL" sz="1800" b="1" kern="1200" dirty="0" err="1">
                          <a:solidFill>
                            <a:schemeClr val="tx2">
                              <a:lumMod val="75000"/>
                              <a:lumOff val="25000"/>
                            </a:schemeClr>
                          </a:solidFill>
                          <a:effectLst>
                            <a:outerShdw blurRad="38100" dist="38100" dir="2700000" algn="tl">
                              <a:srgbClr val="000000">
                                <a:alpha val="43137"/>
                              </a:srgbClr>
                            </a:outerShdw>
                          </a:effectLst>
                          <a:latin typeface="+mn-lt"/>
                          <a:ea typeface="+mn-ea"/>
                          <a:cs typeface="+mn-cs"/>
                        </a:rPr>
                        <a:t>טז</a:t>
                      </a:r>
                      <a:r>
                        <a:rPr lang="he-IL" sz="1800" b="1" kern="1200" dirty="0">
                          <a:solidFill>
                            <a:schemeClr val="tx2">
                              <a:lumMod val="75000"/>
                              <a:lumOff val="25000"/>
                            </a:schemeClr>
                          </a:solidFill>
                          <a:effectLst>
                            <a:outerShdw blurRad="38100" dist="38100" dir="2700000" algn="tl">
                              <a:srgbClr val="000000">
                                <a:alpha val="43137"/>
                              </a:srgbClr>
                            </a:outerShdw>
                          </a:effectLst>
                          <a:latin typeface="+mn-lt"/>
                          <a:ea typeface="+mn-ea"/>
                          <a:cs typeface="+mn-cs"/>
                        </a:rPr>
                        <a:t>/2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rtl="1"/>
                      <a:r>
                        <a:rPr lang="he-IL" sz="1800" b="1" kern="1200" dirty="0">
                          <a:solidFill>
                            <a:schemeClr val="tx2">
                              <a:lumMod val="75000"/>
                              <a:lumOff val="25000"/>
                            </a:schemeClr>
                          </a:solidFill>
                          <a:effectLst>
                            <a:outerShdw blurRad="38100" dist="38100" dir="2700000" algn="tl">
                              <a:srgbClr val="000000">
                                <a:alpha val="43137"/>
                              </a:srgbClr>
                            </a:outerShdw>
                          </a:effectLst>
                          <a:latin typeface="+mn-lt"/>
                          <a:ea typeface="+mn-ea"/>
                          <a:cs typeface="+mn-cs"/>
                        </a:rPr>
                        <a:t>מדיניות מוצעת</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564915247"/>
                  </a:ext>
                </a:extLst>
              </a:tr>
              <a:tr h="370840">
                <a:tc>
                  <a:txBody>
                    <a:bodyPr/>
                    <a:lstStyle/>
                    <a:p>
                      <a:pPr rtl="1"/>
                      <a:r>
                        <a:rPr lang="he-IL" sz="1400" dirty="0">
                          <a:solidFill>
                            <a:schemeClr val="tx2">
                              <a:lumMod val="75000"/>
                              <a:lumOff val="25000"/>
                            </a:schemeClr>
                          </a:solidFill>
                        </a:rPr>
                        <a:t>קו בניין קדמי</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rtl="1"/>
                      <a:r>
                        <a:rPr lang="he-IL" sz="1400" dirty="0">
                          <a:solidFill>
                            <a:schemeClr val="tx2">
                              <a:lumMod val="75000"/>
                              <a:lumOff val="25000"/>
                            </a:schemeClr>
                          </a:solidFill>
                        </a:rPr>
                        <a:t>5</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rtl="1"/>
                      <a:r>
                        <a:rPr lang="he-IL" sz="1400" dirty="0">
                          <a:solidFill>
                            <a:schemeClr val="tx2">
                              <a:lumMod val="75000"/>
                              <a:lumOff val="25000"/>
                            </a:schemeClr>
                          </a:solidFill>
                        </a:rPr>
                        <a:t>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629742317"/>
                  </a:ext>
                </a:extLst>
              </a:tr>
              <a:tr h="370840">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400" dirty="0">
                          <a:solidFill>
                            <a:schemeClr val="tx2">
                              <a:lumMod val="75000"/>
                              <a:lumOff val="25000"/>
                            </a:schemeClr>
                          </a:solidFill>
                        </a:rPr>
                        <a:t>קו בניין אחורי</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rtl="1"/>
                      <a:r>
                        <a:rPr lang="he-IL" sz="1400" dirty="0">
                          <a:solidFill>
                            <a:schemeClr val="tx2">
                              <a:lumMod val="75000"/>
                              <a:lumOff val="25000"/>
                            </a:schemeClr>
                          </a:solidFill>
                        </a:rPr>
                        <a:t>6</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rtl="1"/>
                      <a:r>
                        <a:rPr lang="he-IL" sz="1400" dirty="0">
                          <a:solidFill>
                            <a:schemeClr val="tx2">
                              <a:lumMod val="75000"/>
                              <a:lumOff val="25000"/>
                            </a:schemeClr>
                          </a:solidFill>
                        </a:rPr>
                        <a:t>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798335041"/>
                  </a:ext>
                </a:extLst>
              </a:tr>
              <a:tr h="370840">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400" dirty="0">
                          <a:solidFill>
                            <a:schemeClr val="tx2">
                              <a:lumMod val="75000"/>
                              <a:lumOff val="25000"/>
                            </a:schemeClr>
                          </a:solidFill>
                        </a:rPr>
                        <a:t>קו בניין צידי</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rtl="1"/>
                      <a:r>
                        <a:rPr lang="he-IL" sz="1400" dirty="0">
                          <a:solidFill>
                            <a:schemeClr val="tx2">
                              <a:lumMod val="75000"/>
                              <a:lumOff val="25000"/>
                            </a:schemeClr>
                          </a:solidFill>
                        </a:rPr>
                        <a:t>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rtl="1"/>
                      <a:r>
                        <a:rPr lang="he-IL" sz="1400" dirty="0">
                          <a:solidFill>
                            <a:schemeClr val="tx2">
                              <a:lumMod val="75000"/>
                              <a:lumOff val="25000"/>
                            </a:schemeClr>
                          </a:solidFill>
                        </a:rPr>
                        <a:t>3</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162617154"/>
                  </a:ext>
                </a:extLst>
              </a:tr>
              <a:tr h="370840">
                <a:tc>
                  <a:txBody>
                    <a:bodyPr/>
                    <a:lstStyle/>
                    <a:p>
                      <a:pPr rtl="1"/>
                      <a:r>
                        <a:rPr lang="he-IL" sz="1400" dirty="0">
                          <a:solidFill>
                            <a:schemeClr val="tx2">
                              <a:lumMod val="75000"/>
                              <a:lumOff val="25000"/>
                            </a:schemeClr>
                          </a:solidFill>
                        </a:rPr>
                        <a:t>צפיפות (רוחב זכות דרך 12 מ' ומעלה)</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rtl="1"/>
                      <a:r>
                        <a:rPr lang="he-IL" sz="1400" dirty="0">
                          <a:solidFill>
                            <a:schemeClr val="tx2">
                              <a:lumMod val="75000"/>
                              <a:lumOff val="25000"/>
                            </a:schemeClr>
                          </a:solidFill>
                        </a:rPr>
                        <a:t>20</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rtl="1"/>
                      <a:r>
                        <a:rPr lang="he-IL" sz="1400" b="1" dirty="0">
                          <a:solidFill>
                            <a:schemeClr val="tx2">
                              <a:lumMod val="75000"/>
                              <a:lumOff val="25000"/>
                            </a:schemeClr>
                          </a:solidFill>
                        </a:rPr>
                        <a:t>עד  45</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325741999"/>
                  </a:ext>
                </a:extLst>
              </a:tr>
              <a:tr h="370840">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400" dirty="0">
                          <a:solidFill>
                            <a:schemeClr val="tx2">
                              <a:lumMod val="75000"/>
                              <a:lumOff val="25000"/>
                            </a:schemeClr>
                          </a:solidFill>
                        </a:rPr>
                        <a:t>צפיפות (רוחב זכות דרך בין 10 ל-12מ')</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rtl="1"/>
                      <a:r>
                        <a:rPr lang="he-IL" sz="1400" dirty="0">
                          <a:solidFill>
                            <a:schemeClr val="tx2">
                              <a:lumMod val="75000"/>
                              <a:lumOff val="25000"/>
                            </a:schemeClr>
                          </a:solidFill>
                        </a:rPr>
                        <a:t>17</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rtl="1"/>
                      <a:r>
                        <a:rPr lang="he-IL" sz="1400" b="1" dirty="0">
                          <a:solidFill>
                            <a:schemeClr val="tx2">
                              <a:lumMod val="75000"/>
                              <a:lumOff val="25000"/>
                            </a:schemeClr>
                          </a:solidFill>
                        </a:rPr>
                        <a:t>עד  45</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3423414"/>
                  </a:ext>
                </a:extLst>
              </a:tr>
              <a:tr h="370840">
                <a:tc>
                  <a:txBody>
                    <a:bodyPr/>
                    <a:lstStyle/>
                    <a:p>
                      <a:pPr rtl="1"/>
                      <a:r>
                        <a:rPr lang="he-IL" sz="1400" dirty="0" err="1">
                          <a:solidFill>
                            <a:schemeClr val="tx2">
                              <a:lumMod val="75000"/>
                              <a:lumOff val="25000"/>
                            </a:schemeClr>
                          </a:solidFill>
                        </a:rPr>
                        <a:t>תכסית</a:t>
                      </a:r>
                      <a:endParaRPr lang="he-IL" sz="1400" dirty="0">
                        <a:solidFill>
                          <a:schemeClr val="tx2">
                            <a:lumMod val="75000"/>
                            <a:lumOff val="25000"/>
                          </a:schemeClr>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rtl="1"/>
                      <a:endParaRPr lang="he-IL" sz="1400" dirty="0">
                        <a:solidFill>
                          <a:schemeClr val="tx2">
                            <a:lumMod val="75000"/>
                            <a:lumOff val="25000"/>
                          </a:schemeClr>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rtl="1"/>
                      <a:r>
                        <a:rPr lang="he-IL" sz="1400" dirty="0">
                          <a:solidFill>
                            <a:schemeClr val="tx2">
                              <a:lumMod val="75000"/>
                              <a:lumOff val="25000"/>
                            </a:schemeClr>
                          </a:solidFill>
                        </a:rPr>
                        <a:t>עד 60%- במגרשים בשטח 1.8 ד' ומעלה</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10015770"/>
                  </a:ext>
                </a:extLst>
              </a:tr>
              <a:tr h="370840">
                <a:tc>
                  <a:txBody>
                    <a:bodyPr/>
                    <a:lstStyle/>
                    <a:p>
                      <a:pPr rtl="1"/>
                      <a:r>
                        <a:rPr lang="he-IL" sz="1400" dirty="0" err="1">
                          <a:solidFill>
                            <a:schemeClr val="tx2">
                              <a:lumMod val="75000"/>
                              <a:lumOff val="25000"/>
                            </a:schemeClr>
                          </a:solidFill>
                        </a:rPr>
                        <a:t>רח"ק</a:t>
                      </a:r>
                      <a:endParaRPr lang="he-IL" sz="1400" dirty="0">
                        <a:solidFill>
                          <a:schemeClr val="tx2">
                            <a:lumMod val="75000"/>
                            <a:lumOff val="25000"/>
                          </a:schemeClr>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rtl="1"/>
                      <a:endParaRPr lang="he-IL" sz="1400" dirty="0">
                        <a:solidFill>
                          <a:schemeClr val="tx2">
                            <a:lumMod val="75000"/>
                            <a:lumOff val="25000"/>
                          </a:schemeClr>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rtl="1"/>
                      <a:r>
                        <a:rPr lang="he-IL" sz="1400" dirty="0">
                          <a:solidFill>
                            <a:schemeClr val="tx2">
                              <a:lumMod val="75000"/>
                              <a:lumOff val="25000"/>
                            </a:schemeClr>
                          </a:solidFill>
                        </a:rPr>
                        <a:t>ע"פ דרישות תמ"א 70 במידה וחלה</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224744773"/>
                  </a:ext>
                </a:extLst>
              </a:tr>
              <a:tr h="396000">
                <a:tc>
                  <a:txBody>
                    <a:bodyPr/>
                    <a:lstStyle/>
                    <a:p>
                      <a:pPr rtl="1"/>
                      <a:r>
                        <a:rPr lang="he-IL" sz="1400" dirty="0">
                          <a:solidFill>
                            <a:schemeClr val="tx2">
                              <a:lumMod val="75000"/>
                              <a:lumOff val="25000"/>
                            </a:schemeClr>
                          </a:solidFill>
                        </a:rPr>
                        <a:t>מס' קומות</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rtl="1"/>
                      <a:r>
                        <a:rPr lang="he-IL" sz="1400" dirty="0">
                          <a:solidFill>
                            <a:schemeClr val="tx2">
                              <a:lumMod val="75000"/>
                              <a:lumOff val="25000"/>
                            </a:schemeClr>
                          </a:solidFill>
                        </a:rPr>
                        <a:t>קרקע+ 8+ תשיעית חלקית</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rtl="1"/>
                      <a:r>
                        <a:rPr lang="he-IL" sz="1400" dirty="0">
                          <a:solidFill>
                            <a:schemeClr val="tx2">
                              <a:lumMod val="75000"/>
                              <a:lumOff val="25000"/>
                            </a:schemeClr>
                          </a:solidFill>
                        </a:rPr>
                        <a:t>קרקע +8 קומות+ תשיעית חלקית= 10 קומות</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603235162"/>
                  </a:ext>
                </a:extLst>
              </a:tr>
            </a:tbl>
          </a:graphicData>
        </a:graphic>
      </p:graphicFrame>
    </p:spTree>
    <p:extLst>
      <p:ext uri="{BB962C8B-B14F-4D97-AF65-F5344CB8AC3E}">
        <p14:creationId xmlns:p14="http://schemas.microsoft.com/office/powerpoint/2010/main" val="1085871594"/>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5044</TotalTime>
  <Words>1676</Words>
  <Application>Microsoft Office PowerPoint</Application>
  <PresentationFormat>מסך רחב</PresentationFormat>
  <Paragraphs>213</Paragraphs>
  <Slides>21</Slides>
  <Notes>6</Notes>
  <HiddenSlides>0</HiddenSlides>
  <MMClips>0</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21</vt:i4>
      </vt:variant>
    </vt:vector>
  </HeadingPairs>
  <TitlesOfParts>
    <vt:vector size="27" baseType="lpstr">
      <vt:lpstr>Aptos</vt:lpstr>
      <vt:lpstr>Aptos Display</vt:lpstr>
      <vt:lpstr>Arial</vt:lpstr>
      <vt:lpstr>Arial Black</vt:lpstr>
      <vt:lpstr>Calibri</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נועה יונה כהן</dc:creator>
  <cp:lastModifiedBy>קסניה דוברון</cp:lastModifiedBy>
  <cp:revision>30</cp:revision>
  <cp:lastPrinted>2026-06-10T13:31:10Z</cp:lastPrinted>
  <dcterms:created xsi:type="dcterms:W3CDTF">2026-04-26T06:51:16Z</dcterms:created>
  <dcterms:modified xsi:type="dcterms:W3CDTF">2026-06-25T10:45:56Z</dcterms:modified>
</cp:coreProperties>
</file>